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699" r:id="rId3"/>
  </p:sldMasterIdLst>
  <p:notesMasterIdLst>
    <p:notesMasterId r:id="rId53"/>
  </p:notesMasterIdLst>
  <p:sldIdLst>
    <p:sldId id="256" r:id="rId4"/>
    <p:sldId id="257" r:id="rId5"/>
    <p:sldId id="286" r:id="rId6"/>
    <p:sldId id="298" r:id="rId7"/>
    <p:sldId id="299" r:id="rId8"/>
    <p:sldId id="419" r:id="rId9"/>
    <p:sldId id="421" r:id="rId10"/>
    <p:sldId id="422" r:id="rId11"/>
    <p:sldId id="423" r:id="rId12"/>
    <p:sldId id="424" r:id="rId13"/>
    <p:sldId id="425" r:id="rId14"/>
    <p:sldId id="426" r:id="rId15"/>
    <p:sldId id="427" r:id="rId16"/>
    <p:sldId id="428" r:id="rId17"/>
    <p:sldId id="429" r:id="rId18"/>
    <p:sldId id="430" r:id="rId19"/>
    <p:sldId id="431" r:id="rId20"/>
    <p:sldId id="432" r:id="rId21"/>
    <p:sldId id="433" r:id="rId22"/>
    <p:sldId id="434" r:id="rId23"/>
    <p:sldId id="418" r:id="rId24"/>
    <p:sldId id="300" r:id="rId25"/>
    <p:sldId id="420" r:id="rId26"/>
    <p:sldId id="394" r:id="rId27"/>
    <p:sldId id="301" r:id="rId28"/>
    <p:sldId id="396" r:id="rId29"/>
    <p:sldId id="397" r:id="rId30"/>
    <p:sldId id="398" r:id="rId31"/>
    <p:sldId id="399" r:id="rId32"/>
    <p:sldId id="412" r:id="rId33"/>
    <p:sldId id="400" r:id="rId34"/>
    <p:sldId id="401" r:id="rId35"/>
    <p:sldId id="402" r:id="rId36"/>
    <p:sldId id="435" r:id="rId37"/>
    <p:sldId id="403" r:id="rId38"/>
    <p:sldId id="404" r:id="rId39"/>
    <p:sldId id="405" r:id="rId40"/>
    <p:sldId id="406" r:id="rId41"/>
    <p:sldId id="407" r:id="rId42"/>
    <p:sldId id="408" r:id="rId43"/>
    <p:sldId id="409" r:id="rId44"/>
    <p:sldId id="410" r:id="rId45"/>
    <p:sldId id="411" r:id="rId46"/>
    <p:sldId id="413" r:id="rId47"/>
    <p:sldId id="414" r:id="rId48"/>
    <p:sldId id="415" r:id="rId49"/>
    <p:sldId id="395" r:id="rId50"/>
    <p:sldId id="436" r:id="rId51"/>
    <p:sldId id="294" r:id="rId5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8768" autoAdjust="0"/>
  </p:normalViewPr>
  <p:slideViewPr>
    <p:cSldViewPr>
      <p:cViewPr varScale="1">
        <p:scale>
          <a:sx n="144" d="100"/>
          <a:sy n="144" d="100"/>
        </p:scale>
        <p:origin x="724" y="80"/>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AE1DB-9B8C-4259-A68E-8682B28EB495}" type="datetimeFigureOut">
              <a:rPr lang="ru-RU" smtClean="0"/>
              <a:t>01.06.2016</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57121-DA04-448A-A362-80ECF6AEF3D2}" type="slidenum">
              <a:rPr lang="ru-RU" smtClean="0"/>
              <a:t>‹#›</a:t>
            </a:fld>
            <a:endParaRPr lang="ru-RU"/>
          </a:p>
        </p:txBody>
      </p:sp>
    </p:spTree>
    <p:extLst>
      <p:ext uri="{BB962C8B-B14F-4D97-AF65-F5344CB8AC3E}">
        <p14:creationId xmlns:p14="http://schemas.microsoft.com/office/powerpoint/2010/main" val="279914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250" y="547688"/>
            <a:ext cx="7808913" cy="4394200"/>
          </a:xfrm>
          <a:prstGeom prst="rect">
            <a:avLst/>
          </a:prstGeom>
        </p:spPr>
      </p:sp>
      <p:sp>
        <p:nvSpPr>
          <p:cNvPr id="3" name="Notes Placeholder 2"/>
          <p:cNvSpPr>
            <a:spLocks noGrp="1"/>
          </p:cNvSpPr>
          <p:nvPr>
            <p:ph type="body" idx="1"/>
          </p:nvPr>
        </p:nvSpPr>
        <p:spPr>
          <a:xfrm>
            <a:off x="8392887" y="547694"/>
            <a:ext cx="3766458" cy="6218871"/>
          </a:xfrm>
          <a:prstGeom prst="rect">
            <a:avLst/>
          </a:prstGeom>
        </p:spPr>
        <p:txBody>
          <a:bodyPr>
            <a:normAutofit/>
          </a:bodyPr>
          <a:lstStyle/>
          <a:p>
            <a:pPr defTabSz="2278349">
              <a:lnSpc>
                <a:spcPct val="100000"/>
              </a:lnSpc>
              <a:spcAft>
                <a:spcPts val="0"/>
              </a:spcAft>
              <a:defRPr/>
            </a:pPr>
            <a:endParaRPr lang="en-US" dirty="0"/>
          </a:p>
        </p:txBody>
      </p:sp>
      <p:sp>
        <p:nvSpPr>
          <p:cNvPr id="4" name="Slide Number Placeholder 3"/>
          <p:cNvSpPr>
            <a:spLocks noGrp="1"/>
          </p:cNvSpPr>
          <p:nvPr>
            <p:ph type="sldNum" sz="quarter" idx="10"/>
          </p:nvPr>
        </p:nvSpPr>
        <p:spPr>
          <a:xfrm>
            <a:off x="10636760" y="6948170"/>
            <a:ext cx="1704786" cy="365760"/>
          </a:xfrm>
          <a:prstGeom prst="rect">
            <a:avLst/>
          </a:prstGeom>
        </p:spPr>
        <p:txBody>
          <a:bodyPr/>
          <a:lstStyle/>
          <a:p>
            <a:pPr marL="0" marR="0" lvl="0" indent="0" algn="r" defTabSz="932605" rtl="0" eaLnBrk="1" fontAlgn="auto" latinLnBrk="0" hangingPunct="1">
              <a:lnSpc>
                <a:spcPct val="100000"/>
              </a:lnSpc>
              <a:spcBef>
                <a:spcPts val="0"/>
              </a:spcBef>
              <a:spcAft>
                <a:spcPts val="0"/>
              </a:spcAft>
              <a:buClrTx/>
              <a:buSzTx/>
              <a:buFontTx/>
              <a:buNone/>
              <a:tabLst/>
              <a:defRPr/>
            </a:pPr>
            <a:fld id="{6D9FB972-C303-488F-922D-A5BAD1B4C189}" type="slidenum">
              <a:rPr kumimoji="0" lang="en-US" sz="9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pPr marL="0" marR="0" lvl="0" indent="0" algn="r" defTabSz="932605" rtl="0" eaLnBrk="1" fontAlgn="auto" latinLnBrk="0" hangingPunct="1">
                <a:lnSpc>
                  <a:spcPct val="100000"/>
                </a:lnSpc>
                <a:spcBef>
                  <a:spcPts val="0"/>
                </a:spcBef>
                <a:spcAft>
                  <a:spcPts val="0"/>
                </a:spcAft>
                <a:buClrTx/>
                <a:buSzTx/>
                <a:buFontTx/>
                <a:buNone/>
                <a:tabLst/>
                <a:defRPr/>
              </a:pPr>
              <a:t>7</a:t>
            </a:fld>
            <a:endParaRPr kumimoji="0" lang="en-US" sz="900" b="0" i="0" u="none" strike="noStrike" kern="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74681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C3034AC-8442-4866-9CAB-803E9C6303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453246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C3034AC-8442-4866-9CAB-803E9C6303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2082663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C3034AC-8442-4866-9CAB-803E9C6303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1935209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C3034AC-8442-4866-9CAB-803E9C6303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636793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C3034AC-8442-4866-9CAB-803E9C6303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4284502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457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2457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1D4862-83F7-4832-B4A5-90F74D43300A}"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57789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457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2457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F1D4862-83F7-4832-B4A5-90F74D43300A}"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4378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Build 2014</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95188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Build 2014</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74912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Build 2014</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727678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Build 2014</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873785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09061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99442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13" name="Slide Image Placeholder 12"/>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2663689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C3034AC-8442-4866-9CAB-803E9C6303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457200" y="685800"/>
            <a:ext cx="4572000" cy="2573338"/>
          </a:xfrm>
        </p:spPr>
      </p:sp>
    </p:spTree>
    <p:extLst>
      <p:ext uri="{BB962C8B-B14F-4D97-AF65-F5344CB8AC3E}">
        <p14:creationId xmlns:p14="http://schemas.microsoft.com/office/powerpoint/2010/main" val="2360179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6000" y="909000"/>
            <a:ext cx="7200000" cy="509008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696000" y="729000"/>
            <a:ext cx="1436313" cy="306604"/>
          </a:xfrm>
          <a:prstGeom prst="rect">
            <a:avLst/>
          </a:prstGeom>
        </p:spPr>
      </p:pic>
    </p:spTree>
    <p:extLst>
      <p:ext uri="{BB962C8B-B14F-4D97-AF65-F5344CB8AC3E}">
        <p14:creationId xmlns:p14="http://schemas.microsoft.com/office/powerpoint/2010/main" val="147795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
        <p:nvSpPr>
          <p:cNvPr id="3" name="Content Placeholder 2"/>
          <p:cNvSpPr>
            <a:spLocks noGrp="1"/>
          </p:cNvSpPr>
          <p:nvPr>
            <p:ph idx="1"/>
          </p:nvPr>
        </p:nvSpPr>
        <p:spPr>
          <a:xfrm>
            <a:off x="696000" y="1449000"/>
            <a:ext cx="10515600" cy="4351338"/>
          </a:xfrm>
          <a:prstGeom prst="rect">
            <a:avLst/>
          </a:prstGeom>
        </p:spPr>
        <p:txBody>
          <a:bodyPr lIns="0"/>
          <a:lstStyle>
            <a:lvl1pPr marL="0" indent="0">
              <a:spcBef>
                <a:spcPts val="1800"/>
              </a:spcBef>
              <a:buNone/>
              <a:defRPr sz="4000">
                <a:solidFill>
                  <a:schemeClr val="tx2"/>
                </a:solidFill>
                <a:latin typeface="+mj-lt"/>
              </a:defRPr>
            </a:lvl1pPr>
            <a:lvl2pPr marL="0" indent="0">
              <a:buNone/>
              <a:defRPr sz="2000"/>
            </a:lvl2pPr>
            <a:lvl3pPr marL="358775" indent="-179388">
              <a:buFont typeface="Segoe UI" panose="020B0502040204020203" pitchFamily="34" charset="0"/>
              <a:buChar char="◦"/>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413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tion Slide - 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Tree>
    <p:extLst>
      <p:ext uri="{BB962C8B-B14F-4D97-AF65-F5344CB8AC3E}">
        <p14:creationId xmlns:p14="http://schemas.microsoft.com/office/powerpoint/2010/main" val="2359522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ection Slide - Dark">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Tree>
    <p:extLst>
      <p:ext uri="{BB962C8B-B14F-4D97-AF65-F5344CB8AC3E}">
        <p14:creationId xmlns:p14="http://schemas.microsoft.com/office/powerpoint/2010/main" val="3629085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emo Slid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Demonstration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549911" cy="369332"/>
          </a:xfrm>
          <a:prstGeom prst="rect">
            <a:avLst/>
          </a:prstGeom>
          <a:noFill/>
        </p:spPr>
        <p:txBody>
          <a:bodyPr wrap="none" lIns="0" rIns="0" rtlCol="0">
            <a:spAutoFit/>
          </a:bodyPr>
          <a:lstStyle/>
          <a:p>
            <a:pPr algn="l"/>
            <a:r>
              <a:rPr lang="ru-RU" i="1" dirty="0">
                <a:solidFill>
                  <a:schemeClr val="bg1"/>
                </a:solidFill>
                <a:latin typeface="+mj-lt"/>
              </a:rPr>
              <a:t>Демонстрация</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3573303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6" name="Rectangle 5"/>
          <p:cNvSpPr/>
          <p:nvPr userDrawn="1"/>
        </p:nvSpPr>
        <p:spPr>
          <a:xfrm>
            <a:off x="0" y="-1"/>
            <a:ext cx="12192000" cy="1358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
        <p:nvSpPr>
          <p:cNvPr id="5" name="Text Placeholder 4"/>
          <p:cNvSpPr>
            <a:spLocks noGrp="1"/>
          </p:cNvSpPr>
          <p:nvPr>
            <p:ph type="body" sz="quarter" idx="10"/>
          </p:nvPr>
        </p:nvSpPr>
        <p:spPr>
          <a:xfrm>
            <a:off x="695325" y="1449388"/>
            <a:ext cx="10658475" cy="5219700"/>
          </a:xfrm>
          <a:prstGeom prst="rect">
            <a:avLst/>
          </a:prstGeom>
        </p:spPr>
        <p:txBody>
          <a:bodyPr/>
          <a:lstStyle>
            <a:lvl1pPr marL="0" indent="0">
              <a:buNone/>
              <a:defRPr sz="2000">
                <a:latin typeface="Consolas" panose="020B0609020204030204" pitchFamily="49" charset="0"/>
              </a:defRPr>
            </a:lvl1pPr>
            <a:lvl2pPr marL="457200" indent="0">
              <a:buNone/>
              <a:defRPr sz="2000">
                <a:latin typeface="Consolas" panose="020B0609020204030204" pitchFamily="49" charset="0"/>
              </a:defRPr>
            </a:lvl2pPr>
            <a:lvl3pPr marL="914400" indent="0">
              <a:buNone/>
              <a:defRPr sz="2000">
                <a:latin typeface="Consolas" panose="020B0609020204030204" pitchFamily="49" charset="0"/>
              </a:defRPr>
            </a:lvl3pPr>
            <a:lvl4pPr marL="1371600" indent="0">
              <a:buNone/>
              <a:defRPr sz="2000">
                <a:latin typeface="Consolas" panose="020B0609020204030204" pitchFamily="49" charset="0"/>
              </a:defRPr>
            </a:lvl4pPr>
            <a:lvl5pPr marL="1828800" indent="0">
              <a:buNone/>
              <a:defRPr sz="2000">
                <a:latin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Tree>
    <p:extLst>
      <p:ext uri="{BB962C8B-B14F-4D97-AF65-F5344CB8AC3E}">
        <p14:creationId xmlns:p14="http://schemas.microsoft.com/office/powerpoint/2010/main" val="2231390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Section Slide">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Exercise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038554" cy="369332"/>
          </a:xfrm>
          <a:prstGeom prst="rect">
            <a:avLst/>
          </a:prstGeom>
          <a:noFill/>
        </p:spPr>
        <p:txBody>
          <a:bodyPr wrap="none" lIns="0" rIns="0" rtlCol="0">
            <a:spAutoFit/>
          </a:bodyPr>
          <a:lstStyle/>
          <a:p>
            <a:pPr algn="l"/>
            <a:r>
              <a:rPr lang="ru-RU" i="1" dirty="0">
                <a:solidFill>
                  <a:schemeClr val="bg1"/>
                </a:solidFill>
                <a:latin typeface="+mj-lt"/>
              </a:rPr>
              <a:t>Практика</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3544579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sp>
        <p:nvSpPr>
          <p:cNvPr id="6" name="TextBox 5"/>
          <p:cNvSpPr txBox="1"/>
          <p:nvPr userDrawn="1"/>
        </p:nvSpPr>
        <p:spPr>
          <a:xfrm>
            <a:off x="1020521" y="726772"/>
            <a:ext cx="1832233" cy="369332"/>
          </a:xfrm>
          <a:prstGeom prst="rect">
            <a:avLst/>
          </a:prstGeom>
          <a:noFill/>
        </p:spPr>
        <p:txBody>
          <a:bodyPr wrap="none" lIns="0" rIns="0" rtlCol="0">
            <a:spAutoFit/>
          </a:bodyPr>
          <a:lstStyle/>
          <a:p>
            <a:pPr algn="l"/>
            <a:r>
              <a:rPr lang="ru-RU" i="1" dirty="0">
                <a:solidFill>
                  <a:schemeClr val="bg1"/>
                </a:solidFill>
                <a:latin typeface="+mj-lt"/>
              </a:rPr>
              <a:t>Полезные ресурсы</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chemeClr val="tx2">
                    <a:lumMod val="60000"/>
                    <a:lumOff val="40000"/>
                  </a:schemeClr>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Tree>
    <p:extLst>
      <p:ext uri="{BB962C8B-B14F-4D97-AF65-F5344CB8AC3E}">
        <p14:creationId xmlns:p14="http://schemas.microsoft.com/office/powerpoint/2010/main" val="119273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4_Section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&amp; Contacts</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476092" cy="369332"/>
          </a:xfrm>
          <a:prstGeom prst="rect">
            <a:avLst/>
          </a:prstGeom>
          <a:noFill/>
        </p:spPr>
        <p:txBody>
          <a:bodyPr wrap="none" lIns="0" rIns="0" rtlCol="0">
            <a:spAutoFit/>
          </a:bodyPr>
          <a:lstStyle/>
          <a:p>
            <a:pPr algn="l"/>
            <a:r>
              <a:rPr lang="en-US" i="1" dirty="0">
                <a:solidFill>
                  <a:schemeClr val="bg1"/>
                </a:solidFill>
                <a:latin typeface="+mj-lt"/>
              </a:rPr>
              <a:t>Q&amp;A</a:t>
            </a:r>
            <a:endParaRPr lang="ru-RU" i="1" dirty="0">
              <a:solidFill>
                <a:schemeClr val="bg1"/>
              </a:solidFill>
              <a:latin typeface="+mj-lt"/>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508479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278235" cy="369332"/>
          </a:xfrm>
          <a:prstGeom prst="rect">
            <a:avLst/>
          </a:prstGeom>
          <a:noFill/>
        </p:spPr>
        <p:txBody>
          <a:bodyPr wrap="none" lIns="0" rIns="0" rtlCol="0">
            <a:spAutoFit/>
          </a:bodyPr>
          <a:lstStyle/>
          <a:p>
            <a:pPr algn="l"/>
            <a:r>
              <a:rPr lang="ru-RU" i="1" dirty="0">
                <a:solidFill>
                  <a:schemeClr val="bg1"/>
                </a:solidFill>
                <a:latin typeface="+mj-lt"/>
              </a:rPr>
              <a:t>Что дальше</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Action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258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Tree>
    <p:extLst>
      <p:ext uri="{BB962C8B-B14F-4D97-AF65-F5344CB8AC3E}">
        <p14:creationId xmlns:p14="http://schemas.microsoft.com/office/powerpoint/2010/main" val="202744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Title - Windows Trac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sp>
        <p:nvSpPr>
          <p:cNvPr id="5" name="TextBox 4"/>
          <p:cNvSpPr txBox="1"/>
          <p:nvPr userDrawn="1"/>
        </p:nvSpPr>
        <p:spPr>
          <a:xfrm>
            <a:off x="669587" y="726772"/>
            <a:ext cx="3681329" cy="369332"/>
          </a:xfrm>
          <a:prstGeom prst="rect">
            <a:avLst/>
          </a:prstGeom>
          <a:noFill/>
        </p:spPr>
        <p:txBody>
          <a:bodyPr wrap="none" lIns="0" rIns="0" rtlCol="0">
            <a:spAutoFit/>
          </a:bodyPr>
          <a:lstStyle/>
          <a:p>
            <a:pPr algn="l"/>
            <a:r>
              <a:rPr lang="en-US" i="1" dirty="0">
                <a:solidFill>
                  <a:schemeClr val="bg1"/>
                </a:solidFill>
                <a:latin typeface="+mj-lt"/>
              </a:rPr>
              <a:t>Windows &amp; More Personal Computing</a:t>
            </a:r>
            <a:endParaRPr lang="ru-RU" i="1" dirty="0">
              <a:solidFill>
                <a:schemeClr val="bg1"/>
              </a:solidFill>
              <a:latin typeface="+mj-lt"/>
            </a:endParaRPr>
          </a:p>
        </p:txBody>
      </p:sp>
    </p:spTree>
    <p:extLst>
      <p:ext uri="{BB962C8B-B14F-4D97-AF65-F5344CB8AC3E}">
        <p14:creationId xmlns:p14="http://schemas.microsoft.com/office/powerpoint/2010/main" val="3961269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Tree>
    <p:extLst>
      <p:ext uri="{BB962C8B-B14F-4D97-AF65-F5344CB8AC3E}">
        <p14:creationId xmlns:p14="http://schemas.microsoft.com/office/powerpoint/2010/main" val="1807129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908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0596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rights Slide">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6000" y="561636"/>
            <a:ext cx="1743491" cy="641332"/>
          </a:xfrm>
          <a:prstGeom prst="rect">
            <a:avLst/>
          </a:prstGeom>
        </p:spPr>
      </p:pic>
      <p:sp>
        <p:nvSpPr>
          <p:cNvPr id="2" name="Text Box 3"/>
          <p:cNvSpPr txBox="1">
            <a:spLocks noChangeArrowheads="1"/>
          </p:cNvSpPr>
          <p:nvPr userDrawn="1"/>
        </p:nvSpPr>
        <p:spPr bwMode="blackWhite">
          <a:xfrm>
            <a:off x="516000" y="5949000"/>
            <a:ext cx="11645837"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3606554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97268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623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729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83932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67390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a:t>Presentation title</a:t>
            </a:r>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424732"/>
          </a:xfrm>
          <a:prstGeom prst="rect">
            <a:avLst/>
          </a:prstGeom>
          <a:noFill/>
        </p:spPr>
        <p:txBody>
          <a:bodyPr wrap="square" rtlCol="0">
            <a:spAutoFit/>
          </a:bodyPr>
          <a:lstStyle/>
          <a:p>
            <a:pPr algn="ctr">
              <a:lnSpc>
                <a:spcPct val="90000"/>
              </a:lnSpc>
            </a:pPr>
            <a:r>
              <a:rPr lang="en-US" sz="2400" dirty="0">
                <a:solidFill>
                  <a:schemeClr val="tx1"/>
                </a:solidFill>
                <a:latin typeface="Segoe UI Light" panose="020B0502040204020203" pitchFamily="34" charset="0"/>
                <a:cs typeface="Segoe UI Light" panose="020B0502040204020203" pitchFamily="34" charset="0"/>
              </a:rPr>
              <a:t>Windows </a:t>
            </a:r>
            <a:r>
              <a:rPr lang="en-US" sz="2400" baseline="0" dirty="0">
                <a:solidFill>
                  <a:schemeClr val="tx1"/>
                </a:solidFill>
                <a:latin typeface="Segoe UI Light" panose="020B0502040204020203" pitchFamily="34" charset="0"/>
                <a:cs typeface="Segoe UI Light" panose="020B0502040204020203" pitchFamily="34" charset="0"/>
              </a:rPr>
              <a:t>Camp</a:t>
            </a:r>
            <a:endParaRPr lang="en-US" sz="2400"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8837265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Presentation Title - Azure Trac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3263266" cy="369332"/>
          </a:xfrm>
          <a:prstGeom prst="rect">
            <a:avLst/>
          </a:prstGeom>
          <a:noFill/>
        </p:spPr>
        <p:txBody>
          <a:bodyPr wrap="none" lIns="0" rIns="0" rtlCol="0">
            <a:spAutoFit/>
          </a:bodyPr>
          <a:lstStyle/>
          <a:p>
            <a:pPr algn="l"/>
            <a:r>
              <a:rPr lang="en-US" i="1" dirty="0">
                <a:solidFill>
                  <a:schemeClr val="bg1"/>
                </a:solidFill>
                <a:latin typeface="+mj-lt"/>
              </a:rPr>
              <a:t>Azure &amp; Intelligent Cloud Platform</a:t>
            </a:r>
            <a:endParaRPr lang="ru-RU" i="1" dirty="0">
              <a:solidFill>
                <a:schemeClr val="bg1"/>
              </a:solidFill>
              <a:latin typeface="+mj-lt"/>
            </a:endParaRPr>
          </a:p>
        </p:txBody>
      </p:sp>
    </p:spTree>
    <p:extLst>
      <p:ext uri="{BB962C8B-B14F-4D97-AF65-F5344CB8AC3E}">
        <p14:creationId xmlns:p14="http://schemas.microsoft.com/office/powerpoint/2010/main" val="42463206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a:t>Slide title</a:t>
            </a:r>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11314186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r>
              <a:rPr lang="en-US">
                <a:solidFill>
                  <a:schemeClr val="bg2"/>
                </a:solidFill>
              </a:rPr>
              <a:t>Windows Camp 2015 #wincamp</a:t>
            </a:r>
            <a:endParaRPr lang="ru-RU" dirty="0">
              <a:solidFill>
                <a:schemeClr val="bg2"/>
              </a:solidFill>
            </a:endParaRPr>
          </a:p>
        </p:txBody>
      </p:sp>
    </p:spTree>
    <p:extLst>
      <p:ext uri="{BB962C8B-B14F-4D97-AF65-F5344CB8AC3E}">
        <p14:creationId xmlns:p14="http://schemas.microsoft.com/office/powerpoint/2010/main" val="151797551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r>
              <a:rPr lang="en-US">
                <a:solidFill>
                  <a:schemeClr val="bg2"/>
                </a:solidFill>
              </a:rPr>
              <a:t>Windows Camp 2015 #wincamp</a:t>
            </a:r>
            <a:endParaRPr lang="ru-RU" dirty="0">
              <a:solidFill>
                <a:schemeClr val="bg2"/>
              </a:solidFill>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r>
              <a:rPr lang="en-US" sz="4800" dirty="0">
                <a:solidFill>
                  <a:schemeClr val="bg2"/>
                </a:solidFill>
              </a:rPr>
              <a:t>DEMO</a:t>
            </a:r>
            <a:endParaRPr lang="ru-RU" sz="4800" dirty="0">
              <a:solidFill>
                <a:schemeClr val="bg2"/>
              </a:solidFill>
            </a:endParaRPr>
          </a:p>
        </p:txBody>
      </p:sp>
    </p:spTree>
    <p:extLst>
      <p:ext uri="{BB962C8B-B14F-4D97-AF65-F5344CB8AC3E}">
        <p14:creationId xmlns:p14="http://schemas.microsoft.com/office/powerpoint/2010/main" val="214427902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390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6247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9339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a:t>Click to edit Master title style</a:t>
            </a:r>
            <a:endParaRPr lang="ru-RU"/>
          </a:p>
        </p:txBody>
      </p:sp>
    </p:spTree>
    <p:extLst>
      <p:ext uri="{BB962C8B-B14F-4D97-AF65-F5344CB8AC3E}">
        <p14:creationId xmlns:p14="http://schemas.microsoft.com/office/powerpoint/2010/main" val="41928229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038038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37819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213311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Presentation Title - Office Track">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3877280" cy="369332"/>
          </a:xfrm>
          <a:prstGeom prst="rect">
            <a:avLst/>
          </a:prstGeom>
          <a:noFill/>
        </p:spPr>
        <p:txBody>
          <a:bodyPr wrap="none" lIns="0" rIns="0" rtlCol="0">
            <a:spAutoFit/>
          </a:bodyPr>
          <a:lstStyle/>
          <a:p>
            <a:pPr algn="l"/>
            <a:r>
              <a:rPr lang="en-US" i="1" dirty="0">
                <a:solidFill>
                  <a:schemeClr val="bg1"/>
                </a:solidFill>
                <a:latin typeface="+mj-lt"/>
              </a:rPr>
              <a:t>Office, Productivity &amp; Business</a:t>
            </a:r>
            <a:r>
              <a:rPr lang="en-US" i="1" baseline="0" dirty="0">
                <a:solidFill>
                  <a:schemeClr val="bg1"/>
                </a:solidFill>
                <a:latin typeface="+mj-lt"/>
              </a:rPr>
              <a:t> processes</a:t>
            </a:r>
            <a:endParaRPr lang="ru-RU" i="1" dirty="0">
              <a:solidFill>
                <a:schemeClr val="bg1"/>
              </a:solidFill>
              <a:latin typeface="+mj-lt"/>
            </a:endParaRPr>
          </a:p>
        </p:txBody>
      </p:sp>
    </p:spTree>
    <p:extLst>
      <p:ext uri="{BB962C8B-B14F-4D97-AF65-F5344CB8AC3E}">
        <p14:creationId xmlns:p14="http://schemas.microsoft.com/office/powerpoint/2010/main" val="16604346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a:t>Session Title</a:t>
            </a:r>
            <a:endParaRPr lang="ru-RU" dirty="0"/>
          </a:p>
        </p:txBody>
      </p:sp>
    </p:spTree>
    <p:extLst>
      <p:ext uri="{BB962C8B-B14F-4D97-AF65-F5344CB8AC3E}">
        <p14:creationId xmlns:p14="http://schemas.microsoft.com/office/powerpoint/2010/main" val="4234533453"/>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©2015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2234361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64308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417621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4" y="2096492"/>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48586" y="6073355"/>
            <a:ext cx="1434641" cy="314582"/>
          </a:xfrm>
          <a:prstGeom prst="rect">
            <a:avLst/>
          </a:prstGeom>
        </p:spPr>
      </p:pic>
    </p:spTree>
    <p:extLst>
      <p:ext uri="{BB962C8B-B14F-4D97-AF65-F5344CB8AC3E}">
        <p14:creationId xmlns:p14="http://schemas.microsoft.com/office/powerpoint/2010/main" val="235257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7"/>
            <a:ext cx="11653523" cy="162351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4071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7"/>
            <a:ext cx="11653523" cy="16235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04261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753279"/>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98402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60780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Rectangle 4"/>
          <p:cNvSpPr/>
          <p:nvPr userDrawn="1"/>
        </p:nvSpPr>
        <p:spPr bwMode="auto">
          <a:xfrm>
            <a:off x="2490000" y="1319995"/>
            <a:ext cx="6678580" cy="376266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1" fontAlgn="base">
              <a:lnSpc>
                <a:spcPct val="90000"/>
              </a:lnSpc>
              <a:spcBef>
                <a:spcPct val="0"/>
              </a:spcBef>
              <a:spcAft>
                <a:spcPct val="0"/>
              </a:spcAft>
            </a:pPr>
            <a:endParaRPr lang="en-US" sz="1078"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4986" y="1189175"/>
            <a:ext cx="6887357" cy="5084148"/>
          </a:xfrm>
          <a:prstGeom prst="rect">
            <a:avLst/>
          </a:prstGeom>
        </p:spPr>
      </p:pic>
      <p:sp>
        <p:nvSpPr>
          <p:cNvPr id="8" name="Picture Placeholder 7"/>
          <p:cNvSpPr>
            <a:spLocks noGrp="1"/>
          </p:cNvSpPr>
          <p:nvPr>
            <p:ph type="pic" sz="quarter" idx="11"/>
          </p:nvPr>
        </p:nvSpPr>
        <p:spPr>
          <a:xfrm>
            <a:off x="2584897" y="1378619"/>
            <a:ext cx="6474244" cy="561290"/>
          </a:xfrm>
          <a:solidFill>
            <a:srgbClr val="000000"/>
          </a:solidFill>
          <a:ln>
            <a:solidFill>
              <a:srgbClr val="000000"/>
            </a:solidFill>
          </a:ln>
        </p:spPr>
        <p:txBody>
          <a:bodyPr/>
          <a:lstStyle/>
          <a:p>
            <a:endParaRPr lang="en-US" dirty="0"/>
          </a:p>
        </p:txBody>
      </p:sp>
    </p:spTree>
    <p:extLst>
      <p:ext uri="{BB962C8B-B14F-4D97-AF65-F5344CB8AC3E}">
        <p14:creationId xmlns:p14="http://schemas.microsoft.com/office/powerpoint/2010/main" val="7553781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Presentation Title - Experts Trac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2427972" cy="369332"/>
          </a:xfrm>
          <a:prstGeom prst="rect">
            <a:avLst/>
          </a:prstGeom>
          <a:noFill/>
        </p:spPr>
        <p:txBody>
          <a:bodyPr wrap="none" lIns="0" rIns="0" rtlCol="0">
            <a:spAutoFit/>
          </a:bodyPr>
          <a:lstStyle/>
          <a:p>
            <a:pPr algn="l"/>
            <a:r>
              <a:rPr lang="en-US" i="1" dirty="0">
                <a:solidFill>
                  <a:schemeClr val="bg1"/>
                </a:solidFill>
                <a:latin typeface="+mj-lt"/>
              </a:rPr>
              <a:t>Community Experts Track</a:t>
            </a:r>
            <a:endParaRPr lang="ru-RU" i="1" dirty="0">
              <a:solidFill>
                <a:schemeClr val="bg1"/>
              </a:solidFill>
              <a:latin typeface="+mj-lt"/>
            </a:endParaRPr>
          </a:p>
        </p:txBody>
      </p:sp>
    </p:spTree>
    <p:extLst>
      <p:ext uri="{BB962C8B-B14F-4D97-AF65-F5344CB8AC3E}">
        <p14:creationId xmlns:p14="http://schemas.microsoft.com/office/powerpoint/2010/main" val="27752301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4465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1" y="0"/>
            <a:ext cx="12192001" cy="5221876"/>
          </a:xfrm>
          <a:prstGeom prst="rect">
            <a:avLst/>
          </a:prstGeom>
          <a:solidFill>
            <a:srgbClr val="F1F1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6404375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2" cy="395317"/>
          </a:xfrm>
          <a:prstGeom prst="rect">
            <a:avLst/>
          </a:prstGeom>
          <a:noFill/>
          <a:ln w="12700">
            <a:noFill/>
            <a:miter lim="800000"/>
            <a:headEnd type="none" w="sm" len="sm"/>
            <a:tailEnd type="none" w="sm" len="sm"/>
          </a:ln>
          <a:effectLst/>
        </p:spPr>
        <p:txBody>
          <a:bodyPr vert="horz" wrap="square" lIns="179262" tIns="143409" rIns="179262" bIns="143409" numCol="1" anchor="t" anchorCtr="0" compatLnSpc="1">
            <a:prstTxWarp prst="textNoShape">
              <a:avLst/>
            </a:prstTxWarp>
            <a:spAutoFit/>
          </a:bodyPr>
          <a:lstStyle/>
          <a:p>
            <a:pPr defTabSz="91383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440480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12" indent="-336112">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06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799438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Presentation Title - Startup Track">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extBox 6"/>
          <p:cNvSpPr txBox="1"/>
          <p:nvPr userDrawn="1"/>
        </p:nvSpPr>
        <p:spPr>
          <a:xfrm>
            <a:off x="669587" y="726772"/>
            <a:ext cx="1262590" cy="369332"/>
          </a:xfrm>
          <a:prstGeom prst="rect">
            <a:avLst/>
          </a:prstGeom>
          <a:noFill/>
        </p:spPr>
        <p:txBody>
          <a:bodyPr wrap="none" lIns="0" rIns="0" rtlCol="0">
            <a:spAutoFit/>
          </a:bodyPr>
          <a:lstStyle/>
          <a:p>
            <a:pPr algn="l"/>
            <a:r>
              <a:rPr lang="en-US" i="1" dirty="0">
                <a:solidFill>
                  <a:schemeClr val="bg1"/>
                </a:solidFill>
                <a:latin typeface="+mj-lt"/>
              </a:rPr>
              <a:t>Startup Track</a:t>
            </a:r>
            <a:endParaRPr lang="ru-RU" i="1" dirty="0">
              <a:solidFill>
                <a:schemeClr val="bg1"/>
              </a:solidFill>
              <a:latin typeface="+mj-lt"/>
            </a:endParaRPr>
          </a:p>
        </p:txBody>
      </p:sp>
    </p:spTree>
    <p:extLst>
      <p:ext uri="{BB962C8B-B14F-4D97-AF65-F5344CB8AC3E}">
        <p14:creationId xmlns:p14="http://schemas.microsoft.com/office/powerpoint/2010/main" val="135119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oals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506549" cy="369332"/>
          </a:xfrm>
          <a:prstGeom prst="rect">
            <a:avLst/>
          </a:prstGeom>
          <a:noFill/>
        </p:spPr>
        <p:txBody>
          <a:bodyPr wrap="none" lIns="0" rIns="0" rtlCol="0">
            <a:spAutoFit/>
          </a:bodyPr>
          <a:lstStyle/>
          <a:p>
            <a:pPr algn="l"/>
            <a:r>
              <a:rPr lang="ru-RU" i="1" dirty="0">
                <a:solidFill>
                  <a:schemeClr val="bg1"/>
                </a:solidFill>
                <a:latin typeface="+mj-lt"/>
              </a:rPr>
              <a:t>Цели</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966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240724" cy="369332"/>
          </a:xfrm>
          <a:prstGeom prst="rect">
            <a:avLst/>
          </a:prstGeom>
          <a:noFill/>
        </p:spPr>
        <p:txBody>
          <a:bodyPr wrap="none" lIns="0" rIns="0" rtlCol="0">
            <a:spAutoFit/>
          </a:bodyPr>
          <a:lstStyle/>
          <a:p>
            <a:pPr algn="l"/>
            <a:r>
              <a:rPr lang="ru-RU" i="1" dirty="0">
                <a:solidFill>
                  <a:schemeClr val="bg1"/>
                </a:solidFill>
                <a:latin typeface="+mj-lt"/>
              </a:rPr>
              <a:t>Содержание</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456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Blocks">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8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3.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29920"/>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74" r:id="rId7"/>
    <p:sldLayoutId id="2147483676" r:id="rId8"/>
    <p:sldLayoutId id="2147483677" r:id="rId9"/>
    <p:sldLayoutId id="2147483650" r:id="rId10"/>
    <p:sldLayoutId id="2147483649" r:id="rId11"/>
    <p:sldLayoutId id="2147483662" r:id="rId12"/>
    <p:sldLayoutId id="2147483663" r:id="rId13"/>
    <p:sldLayoutId id="2147483670" r:id="rId14"/>
    <p:sldLayoutId id="2147483664" r:id="rId15"/>
    <p:sldLayoutId id="2147483671" r:id="rId16"/>
    <p:sldLayoutId id="2147483672" r:id="rId17"/>
    <p:sldLayoutId id="2147483675" r:id="rId18"/>
    <p:sldLayoutId id="2147483665" r:id="rId19"/>
    <p:sldLayoutId id="2147483666" r:id="rId20"/>
    <p:sldLayoutId id="2147483667" r:id="rId21"/>
    <p:sldLayoutId id="2147483668" r:id="rId22"/>
    <p:sldLayoutId id="2147483673" r:id="rId23"/>
    <p:sldLayoutId id="2147483678" r:id="rId24"/>
    <p:sldLayoutId id="2147483679" r:id="rId25"/>
    <p:sldLayoutId id="2147483680" r:id="rId26"/>
    <p:sldLayoutId id="2147483698"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01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164464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521403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Lst>
  <p:transition>
    <p:fade/>
  </p:transition>
  <p:txStyles>
    <p:titleStyle>
      <a:lvl1pPr algn="l" defTabSz="914276" rtl="0" eaLnBrk="1" latinLnBrk="0" hangingPunct="1">
        <a:lnSpc>
          <a:spcPct val="90000"/>
        </a:lnSpc>
        <a:spcBef>
          <a:spcPct val="0"/>
        </a:spcBef>
        <a:buNone/>
        <a:defRPr lang="en-US" sz="3529"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12" marR="0" indent="-336112" algn="l" defTabSz="914276"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j-lt"/>
          <a:ea typeface="+mn-ea"/>
          <a:cs typeface="+mn-cs"/>
        </a:defRPr>
      </a:lvl1pPr>
      <a:lvl2pPr marL="572634" marR="0" indent="-236523" algn="l" defTabSz="91427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784260"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3pPr>
      <a:lvl4pPr marL="1008334"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gradFill>
            <a:gsLst>
              <a:gs pos="1250">
                <a:schemeClr val="tx1"/>
              </a:gs>
              <a:gs pos="100000">
                <a:schemeClr val="tx1"/>
              </a:gs>
            </a:gsLst>
            <a:lin ang="5400000" scaled="0"/>
          </a:gradFill>
          <a:latin typeface="+mn-lt"/>
          <a:ea typeface="+mn-ea"/>
          <a:cs typeface="+mn-cs"/>
        </a:defRPr>
      </a:lvl4pPr>
      <a:lvl5pPr marL="1232408"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gradFill>
            <a:gsLst>
              <a:gs pos="1250">
                <a:schemeClr val="tx1"/>
              </a:gs>
              <a:gs pos="100000">
                <a:schemeClr val="tx1"/>
              </a:gs>
            </a:gsLst>
            <a:lin ang="5400000" scaled="0"/>
          </a:gradFill>
          <a:latin typeface="+mn-lt"/>
          <a:ea typeface="+mn-ea"/>
          <a:cs typeface="+mn-cs"/>
        </a:defRPr>
      </a:lvl5pPr>
      <a:lvl6pPr marL="251425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5">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8.xml"/><Relationship Id="rId4" Type="http://schemas.openxmlformats.org/officeDocument/2006/relationships/image" Target="../media/image27.gif"/></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5.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5.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35.xml"/><Relationship Id="rId5" Type="http://schemas.openxmlformats.org/officeDocument/2006/relationships/image" Target="../media/image53.wmf"/><Relationship Id="rId4" Type="http://schemas.openxmlformats.org/officeDocument/2006/relationships/image" Target="../media/image52.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s://developer.microsoft.com/en-us/windows/design/assets" TargetMode="External"/><Relationship Id="rId2" Type="http://schemas.openxmlformats.org/officeDocument/2006/relationships/hyperlink" Target="https://developer.microsoft.com/en-us/windows/design" TargetMode="External"/><Relationship Id="rId1" Type="http://schemas.openxmlformats.org/officeDocument/2006/relationships/slideLayout" Target="../slideLayouts/slideLayout16.xml"/><Relationship Id="rId5" Type="http://schemas.openxmlformats.org/officeDocument/2006/relationships/hyperlink" Target="https://channel9.msdn.com/events/Build/2016/B842" TargetMode="External"/><Relationship Id="rId4" Type="http://schemas.openxmlformats.org/officeDocument/2006/relationships/hyperlink" Target="https://go.microsoft.com/fwlink/p/?LinkId=760679"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034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t="6535" b="6535"/>
          <a:stretch/>
        </p:blipFill>
        <p:spPr>
          <a:xfrm>
            <a:off x="778" y="439"/>
            <a:ext cx="12190444" cy="6857124"/>
          </a:xfrm>
          <a:prstGeom prst="rect">
            <a:avLst/>
          </a:prstGeom>
        </p:spPr>
      </p:pic>
      <p:sp>
        <p:nvSpPr>
          <p:cNvPr id="5" name="Title 1"/>
          <p:cNvSpPr txBox="1">
            <a:spLocks/>
          </p:cNvSpPr>
          <p:nvPr/>
        </p:nvSpPr>
        <p:spPr>
          <a:xfrm>
            <a:off x="269986" y="289961"/>
            <a:ext cx="11654353" cy="899537"/>
          </a:xfrm>
          <a:prstGeom prst="rect">
            <a:avLst/>
          </a:prstGeom>
        </p:spPr>
        <p:txBody>
          <a:bodyPr vert="horz" wrap="square" lIns="143428" tIns="89642" rIns="143428" bIns="89642" rtlCol="0" anchor="t">
            <a:noAutofit/>
          </a:bodyPr>
          <a:lstStyle>
            <a:lvl1pPr algn="l" defTabSz="932649" rtl="0" eaLnBrk="1" latinLnBrk="0" hangingPunct="1">
              <a:lnSpc>
                <a:spcPct val="90000"/>
              </a:lnSpc>
              <a:spcBef>
                <a:spcPct val="0"/>
              </a:spcBef>
              <a:buNone/>
              <a:defRPr lang="en-US" sz="36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defTabSz="914276">
              <a:defRPr/>
            </a:pPr>
            <a:r>
              <a:rPr lang="en-US" sz="3529" spc="-100">
                <a:gradFill>
                  <a:gsLst>
                    <a:gs pos="1250">
                      <a:srgbClr val="0078D7"/>
                    </a:gs>
                    <a:gs pos="100000">
                      <a:srgbClr val="0078D7"/>
                    </a:gs>
                  </a:gsLst>
                  <a:lin ang="5400000" scaled="0"/>
                </a:gradFill>
                <a:latin typeface="Segoe UI Light"/>
              </a:rPr>
              <a:t>Personal Improvement</a:t>
            </a:r>
          </a:p>
        </p:txBody>
      </p:sp>
    </p:spTree>
    <p:extLst>
      <p:ext uri="{BB962C8B-B14F-4D97-AF65-F5344CB8AC3E}">
        <p14:creationId xmlns:p14="http://schemas.microsoft.com/office/powerpoint/2010/main" val="232744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t="6535" b="6535"/>
          <a:stretch/>
        </p:blipFill>
        <p:spPr>
          <a:xfrm>
            <a:off x="778" y="439"/>
            <a:ext cx="12190444" cy="6857124"/>
          </a:xfrm>
          <a:prstGeom prst="rect">
            <a:avLst/>
          </a:prstGeom>
        </p:spPr>
      </p:pic>
      <p:sp>
        <p:nvSpPr>
          <p:cNvPr id="7" name="Title 1"/>
          <p:cNvSpPr txBox="1">
            <a:spLocks/>
          </p:cNvSpPr>
          <p:nvPr/>
        </p:nvSpPr>
        <p:spPr>
          <a:xfrm>
            <a:off x="269986" y="289961"/>
            <a:ext cx="11654353" cy="899537"/>
          </a:xfrm>
          <a:prstGeom prst="rect">
            <a:avLst/>
          </a:prstGeom>
        </p:spPr>
        <p:txBody>
          <a:bodyPr vert="horz" wrap="square" lIns="143428" tIns="89642" rIns="143428" bIns="89642" rtlCol="0" anchor="t">
            <a:noAutofit/>
          </a:bodyPr>
          <a:lstStyle>
            <a:lvl1pPr algn="l" defTabSz="932649" rtl="0" eaLnBrk="1" latinLnBrk="0" hangingPunct="1">
              <a:lnSpc>
                <a:spcPct val="90000"/>
              </a:lnSpc>
              <a:spcBef>
                <a:spcPct val="0"/>
              </a:spcBef>
              <a:buNone/>
              <a:defRPr lang="en-US" sz="36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defTabSz="914276">
              <a:defRPr/>
            </a:pPr>
            <a:r>
              <a:rPr lang="en-US" sz="3529" spc="-100">
                <a:gradFill>
                  <a:gsLst>
                    <a:gs pos="1250">
                      <a:srgbClr val="0078D7"/>
                    </a:gs>
                    <a:gs pos="100000">
                      <a:srgbClr val="0078D7"/>
                    </a:gs>
                  </a:gsLst>
                  <a:lin ang="5400000" scaled="0"/>
                </a:gradFill>
                <a:latin typeface="Segoe UI Light"/>
              </a:rPr>
              <a:t>Community</a:t>
            </a:r>
          </a:p>
        </p:txBody>
      </p:sp>
    </p:spTree>
    <p:extLst>
      <p:ext uri="{BB962C8B-B14F-4D97-AF65-F5344CB8AC3E}">
        <p14:creationId xmlns:p14="http://schemas.microsoft.com/office/powerpoint/2010/main" val="151494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 y="487"/>
            <a:ext cx="12190271" cy="6857026"/>
          </a:xfrm>
          <a:prstGeom prst="rect">
            <a:avLst/>
          </a:prstGeom>
        </p:spPr>
      </p:pic>
      <p:sp>
        <p:nvSpPr>
          <p:cNvPr id="14" name="Title 1"/>
          <p:cNvSpPr txBox="1">
            <a:spLocks/>
          </p:cNvSpPr>
          <p:nvPr/>
        </p:nvSpPr>
        <p:spPr>
          <a:xfrm>
            <a:off x="269986" y="289961"/>
            <a:ext cx="11654353" cy="899537"/>
          </a:xfrm>
          <a:prstGeom prst="rect">
            <a:avLst/>
          </a:prstGeom>
        </p:spPr>
        <p:txBody>
          <a:bodyPr vert="horz" wrap="square" lIns="143428" tIns="89642" rIns="143428" bIns="89642" rtlCol="0" anchor="t">
            <a:noAutofit/>
          </a:bodyPr>
          <a:lstStyle>
            <a:lvl1pPr algn="l" defTabSz="932649" rtl="0" eaLnBrk="1" latinLnBrk="0" hangingPunct="1">
              <a:lnSpc>
                <a:spcPct val="90000"/>
              </a:lnSpc>
              <a:spcBef>
                <a:spcPct val="0"/>
              </a:spcBef>
              <a:buNone/>
              <a:defRPr lang="en-US" sz="36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defTabSz="914276">
              <a:defRPr/>
            </a:pPr>
            <a:r>
              <a:rPr lang="en-US" sz="3529" spc="-100">
                <a:gradFill>
                  <a:gsLst>
                    <a:gs pos="1250">
                      <a:srgbClr val="0078D7"/>
                    </a:gs>
                    <a:gs pos="100000">
                      <a:srgbClr val="0078D7"/>
                    </a:gs>
                  </a:gsLst>
                  <a:lin ang="5400000" scaled="0"/>
                </a:gradFill>
                <a:latin typeface="Segoe UI Light"/>
              </a:rPr>
              <a:t>Dev Center dashboard app</a:t>
            </a:r>
          </a:p>
        </p:txBody>
      </p:sp>
    </p:spTree>
    <p:extLst>
      <p:ext uri="{BB962C8B-B14F-4D97-AF65-F5344CB8AC3E}">
        <p14:creationId xmlns:p14="http://schemas.microsoft.com/office/powerpoint/2010/main" val="310644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66" y="487"/>
            <a:ext cx="12190271" cy="6857027"/>
          </a:xfrm>
          <a:prstGeom prst="rect">
            <a:avLst/>
          </a:prstGeom>
        </p:spPr>
      </p:pic>
      <p:sp>
        <p:nvSpPr>
          <p:cNvPr id="10" name="Title 1"/>
          <p:cNvSpPr txBox="1">
            <a:spLocks/>
          </p:cNvSpPr>
          <p:nvPr/>
        </p:nvSpPr>
        <p:spPr>
          <a:xfrm>
            <a:off x="269986" y="289961"/>
            <a:ext cx="11654353" cy="899537"/>
          </a:xfrm>
          <a:prstGeom prst="rect">
            <a:avLst/>
          </a:prstGeom>
        </p:spPr>
        <p:txBody>
          <a:bodyPr vert="horz" wrap="square" lIns="143428" tIns="89642" rIns="143428" bIns="89642" rtlCol="0" anchor="t">
            <a:noAutofit/>
          </a:bodyPr>
          <a:lstStyle>
            <a:lvl1pPr algn="l" defTabSz="932649" rtl="0" eaLnBrk="1" latinLnBrk="0" hangingPunct="1">
              <a:lnSpc>
                <a:spcPct val="90000"/>
              </a:lnSpc>
              <a:spcBef>
                <a:spcPct val="0"/>
              </a:spcBef>
              <a:buNone/>
              <a:defRPr lang="en-US" sz="36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defTabSz="914276">
              <a:defRPr/>
            </a:pPr>
            <a:r>
              <a:rPr lang="en-US" sz="3529" spc="-100">
                <a:gradFill>
                  <a:gsLst>
                    <a:gs pos="1250">
                      <a:srgbClr val="0078D7"/>
                    </a:gs>
                    <a:gs pos="100000">
                      <a:srgbClr val="0078D7"/>
                    </a:gs>
                  </a:gsLst>
                  <a:lin ang="5400000" scaled="0"/>
                </a:gradFill>
                <a:latin typeface="Segoe UI Light"/>
              </a:rPr>
              <a:t>Dev Center dashboard app</a:t>
            </a:r>
          </a:p>
        </p:txBody>
      </p:sp>
    </p:spTree>
    <p:extLst>
      <p:ext uri="{BB962C8B-B14F-4D97-AF65-F5344CB8AC3E}">
        <p14:creationId xmlns:p14="http://schemas.microsoft.com/office/powerpoint/2010/main" val="49250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487" b="6487"/>
          <a:stretch/>
        </p:blipFill>
        <p:spPr>
          <a:xfrm>
            <a:off x="14158" y="488"/>
            <a:ext cx="12177064" cy="685702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424" y="493996"/>
            <a:ext cx="1576942" cy="892868"/>
          </a:xfrm>
          <a:prstGeom prst="rect">
            <a:avLst/>
          </a:prstGeom>
        </p:spPr>
      </p:pic>
    </p:spTree>
    <p:extLst>
      <p:ext uri="{BB962C8B-B14F-4D97-AF65-F5344CB8AC3E}">
        <p14:creationId xmlns:p14="http://schemas.microsoft.com/office/powerpoint/2010/main" val="225162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2254" y="3409"/>
            <a:ext cx="12187496" cy="6851184"/>
          </a:xfrm>
          <a:prstGeom prst="rect">
            <a:avLst/>
          </a:prstGeom>
        </p:spPr>
      </p:pic>
      <p:sp>
        <p:nvSpPr>
          <p:cNvPr id="4" name="TextBox 3"/>
          <p:cNvSpPr txBox="1"/>
          <p:nvPr/>
        </p:nvSpPr>
        <p:spPr>
          <a:xfrm>
            <a:off x="448933" y="4250622"/>
            <a:ext cx="3290403" cy="1267194"/>
          </a:xfrm>
          <a:prstGeom prst="rect">
            <a:avLst/>
          </a:prstGeom>
          <a:noFill/>
        </p:spPr>
        <p:txBody>
          <a:bodyPr wrap="square" lIns="179262" tIns="143409" rIns="179262" bIns="143409" rtlCol="0">
            <a:spAutoFit/>
          </a:bodyPr>
          <a:lstStyle/>
          <a:p>
            <a:pPr>
              <a:lnSpc>
                <a:spcPct val="90000"/>
              </a:lnSpc>
              <a:spcAft>
                <a:spcPts val="588"/>
              </a:spcAft>
            </a:pPr>
            <a:r>
              <a:rPr lang="ru-RU" sz="3529" dirty="0">
                <a:solidFill>
                  <a:srgbClr val="00B0F0"/>
                </a:solidFill>
                <a:latin typeface="Segoe UI Light"/>
              </a:rPr>
              <a:t>Строительные</a:t>
            </a:r>
            <a:br>
              <a:rPr lang="ru-RU" sz="3529" dirty="0">
                <a:solidFill>
                  <a:srgbClr val="00B0F0"/>
                </a:solidFill>
                <a:latin typeface="Segoe UI Light"/>
              </a:rPr>
            </a:br>
            <a:r>
              <a:rPr lang="ru-RU" sz="3529" dirty="0">
                <a:solidFill>
                  <a:srgbClr val="00B0F0"/>
                </a:solidFill>
                <a:latin typeface="Segoe UI Light"/>
              </a:rPr>
              <a:t>блоки</a:t>
            </a:r>
            <a:endParaRPr lang="en-US" sz="3529" dirty="0">
              <a:solidFill>
                <a:srgbClr val="00B0F0"/>
              </a:solidFill>
              <a:latin typeface="Segoe UI Light"/>
            </a:endParaRPr>
          </a:p>
        </p:txBody>
      </p:sp>
    </p:spTree>
    <p:extLst>
      <p:ext uri="{BB962C8B-B14F-4D97-AF65-F5344CB8AC3E}">
        <p14:creationId xmlns:p14="http://schemas.microsoft.com/office/powerpoint/2010/main" val="77195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4602" y="924"/>
            <a:ext cx="12182796" cy="6856152"/>
          </a:xfrm>
          <a:prstGeom prst="rect">
            <a:avLst/>
          </a:prstGeom>
        </p:spPr>
      </p:pic>
      <p:sp>
        <p:nvSpPr>
          <p:cNvPr id="5" name="TextBox 4"/>
          <p:cNvSpPr txBox="1"/>
          <p:nvPr/>
        </p:nvSpPr>
        <p:spPr>
          <a:xfrm>
            <a:off x="448933" y="4250623"/>
            <a:ext cx="3790654" cy="2072799"/>
          </a:xfrm>
          <a:prstGeom prst="rect">
            <a:avLst/>
          </a:prstGeom>
          <a:noFill/>
        </p:spPr>
        <p:txBody>
          <a:bodyPr wrap="square" lIns="179262" tIns="143409" rIns="179262" bIns="143409" rtlCol="0">
            <a:spAutoFit/>
          </a:bodyPr>
          <a:lstStyle/>
          <a:p>
            <a:pPr>
              <a:lnSpc>
                <a:spcPct val="90000"/>
              </a:lnSpc>
              <a:spcAft>
                <a:spcPts val="588"/>
              </a:spcAft>
            </a:pPr>
            <a:r>
              <a:rPr lang="ru-RU" sz="3529" dirty="0">
                <a:solidFill>
                  <a:srgbClr val="00B0F0"/>
                </a:solidFill>
                <a:latin typeface="Segoe UI Light"/>
              </a:rPr>
              <a:t>Строительные</a:t>
            </a:r>
            <a:br>
              <a:rPr lang="ru-RU" sz="3529" dirty="0">
                <a:solidFill>
                  <a:srgbClr val="00B0F0"/>
                </a:solidFill>
                <a:latin typeface="Segoe UI Light"/>
              </a:rPr>
            </a:br>
            <a:r>
              <a:rPr lang="ru-RU" sz="3529" dirty="0">
                <a:solidFill>
                  <a:srgbClr val="00B0F0"/>
                </a:solidFill>
                <a:latin typeface="Segoe UI Light"/>
              </a:rPr>
              <a:t>блоки</a:t>
            </a:r>
            <a:endParaRPr lang="en-US" sz="3529" dirty="0">
              <a:solidFill>
                <a:srgbClr val="00B0F0"/>
              </a:solidFill>
              <a:latin typeface="Segoe UI Light"/>
            </a:endParaRPr>
          </a:p>
          <a:p>
            <a:pPr>
              <a:lnSpc>
                <a:spcPct val="90000"/>
              </a:lnSpc>
              <a:spcAft>
                <a:spcPts val="588"/>
              </a:spcAft>
            </a:pPr>
            <a:r>
              <a:rPr lang="ru-RU" sz="2353" dirty="0">
                <a:solidFill>
                  <a:srgbClr val="505050"/>
                </a:solidFill>
                <a:latin typeface="Segoe UI"/>
              </a:rPr>
              <a:t>Основа для начала</a:t>
            </a:r>
            <a:endParaRPr lang="en-US" sz="2353" dirty="0">
              <a:solidFill>
                <a:srgbClr val="505050"/>
              </a:solidFill>
              <a:latin typeface="Segoe UI"/>
            </a:endParaRPr>
          </a:p>
          <a:p>
            <a:pPr>
              <a:lnSpc>
                <a:spcPct val="90000"/>
              </a:lnSpc>
              <a:spcAft>
                <a:spcPts val="588"/>
              </a:spcAft>
            </a:pPr>
            <a:endParaRPr lang="en-US" sz="2353" dirty="0">
              <a:gradFill>
                <a:gsLst>
                  <a:gs pos="2917">
                    <a:srgbClr val="505050"/>
                  </a:gs>
                  <a:gs pos="30000">
                    <a:srgbClr val="505050"/>
                  </a:gs>
                </a:gsLst>
                <a:lin ang="5400000" scaled="0"/>
              </a:gradFill>
              <a:latin typeface="Segoe UI"/>
            </a:endParaRPr>
          </a:p>
        </p:txBody>
      </p:sp>
    </p:spTree>
    <p:extLst>
      <p:ext uri="{BB962C8B-B14F-4D97-AF65-F5344CB8AC3E}">
        <p14:creationId xmlns:p14="http://schemas.microsoft.com/office/powerpoint/2010/main" val="29090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2254" y="3409"/>
            <a:ext cx="12187495" cy="6851183"/>
          </a:xfrm>
          <a:prstGeom prst="rect">
            <a:avLst/>
          </a:prstGeom>
        </p:spPr>
      </p:pic>
      <p:sp>
        <p:nvSpPr>
          <p:cNvPr id="5" name="TextBox 4"/>
          <p:cNvSpPr txBox="1"/>
          <p:nvPr/>
        </p:nvSpPr>
        <p:spPr>
          <a:xfrm>
            <a:off x="448933" y="4250619"/>
            <a:ext cx="3290403" cy="1669997"/>
          </a:xfrm>
          <a:prstGeom prst="rect">
            <a:avLst/>
          </a:prstGeom>
          <a:noFill/>
        </p:spPr>
        <p:txBody>
          <a:bodyPr wrap="square" lIns="179262" tIns="143409" rIns="179262" bIns="143409" rtlCol="0">
            <a:spAutoFit/>
          </a:bodyPr>
          <a:lstStyle/>
          <a:p>
            <a:pPr>
              <a:lnSpc>
                <a:spcPct val="90000"/>
              </a:lnSpc>
              <a:spcAft>
                <a:spcPts val="588"/>
              </a:spcAft>
            </a:pPr>
            <a:r>
              <a:rPr lang="ru-RU" sz="3529" dirty="0">
                <a:solidFill>
                  <a:srgbClr val="00B0F0"/>
                </a:solidFill>
                <a:latin typeface="Segoe UI Light"/>
              </a:rPr>
              <a:t>Строительные</a:t>
            </a:r>
            <a:br>
              <a:rPr lang="ru-RU" sz="3529" dirty="0">
                <a:solidFill>
                  <a:srgbClr val="00B0F0"/>
                </a:solidFill>
                <a:latin typeface="Segoe UI Light"/>
              </a:rPr>
            </a:br>
            <a:r>
              <a:rPr lang="ru-RU" sz="3529" dirty="0">
                <a:solidFill>
                  <a:srgbClr val="00B0F0"/>
                </a:solidFill>
                <a:latin typeface="Segoe UI Light"/>
              </a:rPr>
              <a:t>блоки</a:t>
            </a:r>
            <a:endParaRPr lang="en-US" sz="3529" dirty="0">
              <a:solidFill>
                <a:srgbClr val="00B0F0"/>
              </a:solidFill>
              <a:latin typeface="Segoe UI Light"/>
            </a:endParaRPr>
          </a:p>
          <a:p>
            <a:pPr>
              <a:lnSpc>
                <a:spcPct val="90000"/>
              </a:lnSpc>
              <a:spcAft>
                <a:spcPts val="588"/>
              </a:spcAft>
            </a:pPr>
            <a:r>
              <a:rPr lang="ru-RU" sz="2353" dirty="0">
                <a:solidFill>
                  <a:srgbClr val="505050"/>
                </a:solidFill>
                <a:latin typeface="Segoe UI"/>
              </a:rPr>
              <a:t>Поток приложения</a:t>
            </a:r>
            <a:endParaRPr lang="en-US" sz="2353" dirty="0">
              <a:gradFill>
                <a:gsLst>
                  <a:gs pos="2917">
                    <a:srgbClr val="505050"/>
                  </a:gs>
                  <a:gs pos="30000">
                    <a:srgbClr val="505050"/>
                  </a:gs>
                </a:gsLst>
                <a:lin ang="5400000" scaled="0"/>
              </a:gradFill>
              <a:latin typeface="Segoe UI"/>
            </a:endParaRPr>
          </a:p>
        </p:txBody>
      </p:sp>
    </p:spTree>
    <p:extLst>
      <p:ext uri="{BB962C8B-B14F-4D97-AF65-F5344CB8AC3E}">
        <p14:creationId xmlns:p14="http://schemas.microsoft.com/office/powerpoint/2010/main" val="270324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4" y="924"/>
            <a:ext cx="12187495" cy="6856152"/>
          </a:xfrm>
          <a:prstGeom prst="rect">
            <a:avLst/>
          </a:prstGeom>
        </p:spPr>
      </p:pic>
      <p:sp>
        <p:nvSpPr>
          <p:cNvPr id="5" name="TextBox 4"/>
          <p:cNvSpPr txBox="1"/>
          <p:nvPr/>
        </p:nvSpPr>
        <p:spPr>
          <a:xfrm>
            <a:off x="448933" y="4250619"/>
            <a:ext cx="3290403" cy="2475602"/>
          </a:xfrm>
          <a:prstGeom prst="rect">
            <a:avLst/>
          </a:prstGeom>
          <a:noFill/>
        </p:spPr>
        <p:txBody>
          <a:bodyPr wrap="square" lIns="179262" tIns="143409" rIns="179262" bIns="143409" rtlCol="0">
            <a:spAutoFit/>
          </a:bodyPr>
          <a:lstStyle/>
          <a:p>
            <a:pPr>
              <a:lnSpc>
                <a:spcPct val="90000"/>
              </a:lnSpc>
              <a:spcAft>
                <a:spcPts val="588"/>
              </a:spcAft>
            </a:pPr>
            <a:r>
              <a:rPr lang="ru-RU" sz="3529" dirty="0">
                <a:solidFill>
                  <a:srgbClr val="00B0F0"/>
                </a:solidFill>
                <a:latin typeface="Segoe UI Light"/>
              </a:rPr>
              <a:t>Строительные</a:t>
            </a:r>
            <a:br>
              <a:rPr lang="ru-RU" sz="3529" dirty="0">
                <a:solidFill>
                  <a:srgbClr val="00B0F0"/>
                </a:solidFill>
                <a:latin typeface="Segoe UI Light"/>
              </a:rPr>
            </a:br>
            <a:r>
              <a:rPr lang="ru-RU" sz="3529" dirty="0">
                <a:solidFill>
                  <a:srgbClr val="00B0F0"/>
                </a:solidFill>
                <a:latin typeface="Segoe UI Light"/>
              </a:rPr>
              <a:t>блоки</a:t>
            </a:r>
            <a:endParaRPr lang="en-US" sz="3529" dirty="0">
              <a:solidFill>
                <a:srgbClr val="00B0F0"/>
              </a:solidFill>
              <a:latin typeface="Segoe UI Light"/>
            </a:endParaRPr>
          </a:p>
          <a:p>
            <a:pPr>
              <a:lnSpc>
                <a:spcPct val="90000"/>
              </a:lnSpc>
              <a:spcAft>
                <a:spcPts val="588"/>
              </a:spcAft>
            </a:pPr>
            <a:r>
              <a:rPr lang="ru-RU" sz="2353" dirty="0">
                <a:solidFill>
                  <a:srgbClr val="505050"/>
                </a:solidFill>
                <a:latin typeface="Segoe UI"/>
              </a:rPr>
              <a:t>Стили по умолчанию</a:t>
            </a:r>
            <a:endParaRPr lang="en-US" sz="2353" dirty="0">
              <a:solidFill>
                <a:srgbClr val="505050"/>
              </a:solidFill>
              <a:latin typeface="Segoe UI"/>
            </a:endParaRPr>
          </a:p>
          <a:p>
            <a:pPr>
              <a:lnSpc>
                <a:spcPct val="90000"/>
              </a:lnSpc>
              <a:spcAft>
                <a:spcPts val="588"/>
              </a:spcAft>
            </a:pPr>
            <a:endParaRPr lang="en-US" sz="2353" dirty="0">
              <a:solidFill>
                <a:srgbClr val="505050"/>
              </a:solidFill>
              <a:latin typeface="Segoe UI"/>
            </a:endParaRPr>
          </a:p>
          <a:p>
            <a:pPr>
              <a:lnSpc>
                <a:spcPct val="90000"/>
              </a:lnSpc>
              <a:spcAft>
                <a:spcPts val="588"/>
              </a:spcAft>
            </a:pPr>
            <a:endParaRPr lang="en-US" sz="2353" dirty="0">
              <a:gradFill>
                <a:gsLst>
                  <a:gs pos="2917">
                    <a:srgbClr val="505050"/>
                  </a:gs>
                  <a:gs pos="30000">
                    <a:srgbClr val="505050"/>
                  </a:gs>
                </a:gsLst>
                <a:lin ang="5400000" scaled="0"/>
              </a:gradFill>
              <a:latin typeface="Segoe UI"/>
            </a:endParaRPr>
          </a:p>
        </p:txBody>
      </p:sp>
    </p:spTree>
    <p:extLst>
      <p:ext uri="{BB962C8B-B14F-4D97-AF65-F5344CB8AC3E}">
        <p14:creationId xmlns:p14="http://schemas.microsoft.com/office/powerpoint/2010/main" val="160953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4" y="924"/>
            <a:ext cx="12187495" cy="6856152"/>
          </a:xfrm>
          <a:prstGeom prst="rect">
            <a:avLst/>
          </a:prstGeom>
        </p:spPr>
      </p:pic>
      <p:sp>
        <p:nvSpPr>
          <p:cNvPr id="5" name="TextBox 4"/>
          <p:cNvSpPr txBox="1"/>
          <p:nvPr/>
        </p:nvSpPr>
        <p:spPr>
          <a:xfrm>
            <a:off x="448933" y="4250622"/>
            <a:ext cx="3290403" cy="1995855"/>
          </a:xfrm>
          <a:prstGeom prst="rect">
            <a:avLst/>
          </a:prstGeom>
          <a:noFill/>
        </p:spPr>
        <p:txBody>
          <a:bodyPr wrap="square" lIns="179262" tIns="143409" rIns="179262" bIns="143409" rtlCol="0">
            <a:spAutoFit/>
          </a:bodyPr>
          <a:lstStyle/>
          <a:p>
            <a:pPr>
              <a:lnSpc>
                <a:spcPct val="90000"/>
              </a:lnSpc>
              <a:spcAft>
                <a:spcPts val="588"/>
              </a:spcAft>
            </a:pPr>
            <a:r>
              <a:rPr lang="ru-RU" sz="3529" dirty="0">
                <a:solidFill>
                  <a:srgbClr val="00B0F0"/>
                </a:solidFill>
                <a:latin typeface="Segoe UI Light"/>
              </a:rPr>
              <a:t>Строительные</a:t>
            </a:r>
            <a:br>
              <a:rPr lang="ru-RU" sz="3529" dirty="0">
                <a:solidFill>
                  <a:srgbClr val="00B0F0"/>
                </a:solidFill>
                <a:latin typeface="Segoe UI Light"/>
              </a:rPr>
            </a:br>
            <a:r>
              <a:rPr lang="ru-RU" sz="3529" dirty="0">
                <a:solidFill>
                  <a:srgbClr val="00B0F0"/>
                </a:solidFill>
                <a:latin typeface="Segoe UI Light"/>
              </a:rPr>
              <a:t>блоки</a:t>
            </a:r>
            <a:endParaRPr lang="en-US" sz="3529" dirty="0">
              <a:solidFill>
                <a:srgbClr val="00B0F0"/>
              </a:solidFill>
              <a:latin typeface="Segoe UI Light"/>
            </a:endParaRPr>
          </a:p>
          <a:p>
            <a:pPr>
              <a:lnSpc>
                <a:spcPct val="90000"/>
              </a:lnSpc>
              <a:spcAft>
                <a:spcPts val="588"/>
              </a:spcAft>
            </a:pPr>
            <a:r>
              <a:rPr lang="ru-RU" sz="2353" dirty="0">
                <a:solidFill>
                  <a:srgbClr val="505050"/>
                </a:solidFill>
                <a:latin typeface="Segoe UI"/>
              </a:rPr>
              <a:t>Вы можете менять</a:t>
            </a:r>
            <a:br>
              <a:rPr lang="ru-RU" sz="2353" dirty="0">
                <a:solidFill>
                  <a:srgbClr val="505050"/>
                </a:solidFill>
                <a:latin typeface="Segoe UI"/>
              </a:rPr>
            </a:br>
            <a:r>
              <a:rPr lang="ru-RU" sz="2353" dirty="0">
                <a:solidFill>
                  <a:srgbClr val="505050"/>
                </a:solidFill>
                <a:latin typeface="Segoe UI"/>
              </a:rPr>
              <a:t>и проявить себя.</a:t>
            </a:r>
            <a:endParaRPr lang="en-US" sz="2353" dirty="0">
              <a:solidFill>
                <a:srgbClr val="505050"/>
              </a:solidFill>
              <a:latin typeface="Segoe UI"/>
            </a:endParaRPr>
          </a:p>
        </p:txBody>
      </p:sp>
    </p:spTree>
    <p:extLst>
      <p:ext uri="{BB962C8B-B14F-4D97-AF65-F5344CB8AC3E}">
        <p14:creationId xmlns:p14="http://schemas.microsoft.com/office/powerpoint/2010/main" val="423507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000" y="-711000"/>
            <a:ext cx="5580000" cy="5580000"/>
          </a:xfrm>
          <a:prstGeom prst="rect">
            <a:avLst/>
          </a:prstGeom>
        </p:spPr>
      </p:pic>
      <p:sp>
        <p:nvSpPr>
          <p:cNvPr id="2" name="Title 1"/>
          <p:cNvSpPr>
            <a:spLocks noGrp="1"/>
          </p:cNvSpPr>
          <p:nvPr>
            <p:ph type="ctrTitle"/>
          </p:nvPr>
        </p:nvSpPr>
        <p:spPr/>
        <p:txBody>
          <a:bodyPr/>
          <a:lstStyle/>
          <a:p>
            <a:r>
              <a:rPr lang="ru-RU" dirty="0"/>
              <a:t>Дизайн приложений</a:t>
            </a:r>
            <a:br>
              <a:rPr lang="ru-RU" dirty="0"/>
            </a:br>
            <a:r>
              <a:rPr lang="ru-RU" dirty="0"/>
              <a:t>под </a:t>
            </a:r>
            <a:r>
              <a:rPr lang="en-US" dirty="0"/>
              <a:t>Windows 10 </a:t>
            </a:r>
            <a:r>
              <a:rPr lang="ru-RU" dirty="0"/>
              <a:t>для тех</a:t>
            </a:r>
            <a:r>
              <a:rPr lang="en-US" dirty="0"/>
              <a:t>,</a:t>
            </a:r>
            <a:br>
              <a:rPr lang="en-US" dirty="0"/>
            </a:br>
            <a:r>
              <a:rPr lang="ru-RU" dirty="0"/>
              <a:t>кому не все равно</a:t>
            </a:r>
          </a:p>
        </p:txBody>
      </p:sp>
      <p:sp>
        <p:nvSpPr>
          <p:cNvPr id="3" name="Subtitle 2"/>
          <p:cNvSpPr>
            <a:spLocks noGrp="1"/>
          </p:cNvSpPr>
          <p:nvPr>
            <p:ph type="subTitle" idx="1"/>
          </p:nvPr>
        </p:nvSpPr>
        <p:spPr/>
        <p:txBody>
          <a:bodyPr/>
          <a:lstStyle/>
          <a:p>
            <a:r>
              <a:rPr lang="ru-RU" dirty="0"/>
              <a:t>Константин Кичинский</a:t>
            </a:r>
            <a:endParaRPr lang="en-US" dirty="0"/>
          </a:p>
          <a:p>
            <a:r>
              <a:rPr lang="en-US" dirty="0"/>
              <a:t>Technical </a:t>
            </a:r>
            <a:r>
              <a:rPr lang="en-US" dirty="0" err="1"/>
              <a:t>Evengelist</a:t>
            </a:r>
            <a:r>
              <a:rPr lang="en-US" dirty="0"/>
              <a:t>, Microsoft</a:t>
            </a:r>
            <a:endParaRPr lang="ru-RU" dirty="0"/>
          </a:p>
          <a:p>
            <a:endParaRPr lang="ru-RU" dirty="0"/>
          </a:p>
        </p:txBody>
      </p:sp>
    </p:spTree>
    <p:extLst>
      <p:ext uri="{BB962C8B-B14F-4D97-AF65-F5344CB8AC3E}">
        <p14:creationId xmlns:p14="http://schemas.microsoft.com/office/powerpoint/2010/main" val="1137935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7" y="926"/>
            <a:ext cx="12188712" cy="6856151"/>
          </a:xfrm>
          <a:prstGeom prst="rect">
            <a:avLst/>
          </a:prstGeom>
        </p:spPr>
      </p:pic>
      <p:sp>
        <p:nvSpPr>
          <p:cNvPr id="9" name="TextBox 8"/>
          <p:cNvSpPr txBox="1"/>
          <p:nvPr/>
        </p:nvSpPr>
        <p:spPr>
          <a:xfrm>
            <a:off x="448933" y="4250619"/>
            <a:ext cx="3290403" cy="1995855"/>
          </a:xfrm>
          <a:prstGeom prst="rect">
            <a:avLst/>
          </a:prstGeom>
          <a:noFill/>
        </p:spPr>
        <p:txBody>
          <a:bodyPr wrap="square" lIns="179262" tIns="143409" rIns="179262" bIns="143409" rtlCol="0">
            <a:spAutoFit/>
          </a:bodyPr>
          <a:lstStyle/>
          <a:p>
            <a:pPr>
              <a:lnSpc>
                <a:spcPct val="90000"/>
              </a:lnSpc>
              <a:spcAft>
                <a:spcPts val="588"/>
              </a:spcAft>
            </a:pPr>
            <a:r>
              <a:rPr lang="ru-RU" sz="3529" dirty="0">
                <a:solidFill>
                  <a:srgbClr val="00B0F0"/>
                </a:solidFill>
                <a:latin typeface="Segoe UI Light"/>
              </a:rPr>
              <a:t>Строительные</a:t>
            </a:r>
            <a:br>
              <a:rPr lang="ru-RU" sz="3529" dirty="0">
                <a:solidFill>
                  <a:srgbClr val="00B0F0"/>
                </a:solidFill>
                <a:latin typeface="Segoe UI Light"/>
              </a:rPr>
            </a:br>
            <a:r>
              <a:rPr lang="ru-RU" sz="3529" dirty="0">
                <a:solidFill>
                  <a:srgbClr val="00B0F0"/>
                </a:solidFill>
                <a:latin typeface="Segoe UI Light"/>
              </a:rPr>
              <a:t>блоки</a:t>
            </a:r>
            <a:endParaRPr lang="en-US" sz="3529" dirty="0">
              <a:solidFill>
                <a:srgbClr val="00B0F0"/>
              </a:solidFill>
              <a:latin typeface="Segoe UI Light"/>
            </a:endParaRPr>
          </a:p>
          <a:p>
            <a:pPr>
              <a:lnSpc>
                <a:spcPct val="90000"/>
              </a:lnSpc>
              <a:spcAft>
                <a:spcPts val="588"/>
              </a:spcAft>
            </a:pPr>
            <a:r>
              <a:rPr lang="ru-RU" sz="2353" dirty="0">
                <a:solidFill>
                  <a:srgbClr val="505050"/>
                </a:solidFill>
                <a:latin typeface="Segoe UI"/>
              </a:rPr>
              <a:t>И перейти к универсальности</a:t>
            </a:r>
            <a:endParaRPr lang="en-US" sz="2353" dirty="0">
              <a:solidFill>
                <a:srgbClr val="505050"/>
              </a:solidFill>
              <a:latin typeface="Segoe UI"/>
            </a:endParaRPr>
          </a:p>
        </p:txBody>
      </p:sp>
    </p:spTree>
    <p:extLst>
      <p:ext uri="{BB962C8B-B14F-4D97-AF65-F5344CB8AC3E}">
        <p14:creationId xmlns:p14="http://schemas.microsoft.com/office/powerpoint/2010/main" val="270582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Еще один экран</a:t>
            </a:r>
          </a:p>
        </p:txBody>
      </p:sp>
      <p:sp>
        <p:nvSpPr>
          <p:cNvPr id="5" name="Subtitle 4"/>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2269523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2. </a:t>
            </a:r>
            <a:r>
              <a:rPr lang="en-US" dirty="0"/>
              <a:t>Continuum Design</a:t>
            </a:r>
            <a:endParaRPr lang="ru-RU" dirty="0"/>
          </a:p>
        </p:txBody>
      </p:sp>
      <p:sp>
        <p:nvSpPr>
          <p:cNvPr id="9" name="Subtitle 8"/>
          <p:cNvSpPr>
            <a:spLocks noGrp="1"/>
          </p:cNvSpPr>
          <p:nvPr>
            <p:ph type="subTitle" idx="1"/>
          </p:nvPr>
        </p:nvSpPr>
        <p:spPr/>
        <p:txBody>
          <a:bodyPr/>
          <a:lstStyle/>
          <a:p>
            <a:r>
              <a:rPr lang="ru-RU" dirty="0"/>
              <a:t>2.2. Поток</a:t>
            </a:r>
          </a:p>
        </p:txBody>
      </p:sp>
    </p:spTree>
    <p:extLst>
      <p:ext uri="{BB962C8B-B14F-4D97-AF65-F5344CB8AC3E}">
        <p14:creationId xmlns:p14="http://schemas.microsoft.com/office/powerpoint/2010/main" val="1861660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ru-RU" sz="3600" dirty="0"/>
              <a:t>Упражнение </a:t>
            </a:r>
            <a:r>
              <a:rPr lang="en-US" sz="3600" dirty="0"/>
              <a:t>6</a:t>
            </a:r>
            <a:br>
              <a:rPr lang="en-US" dirty="0"/>
            </a:br>
            <a:r>
              <a:rPr lang="ru-RU" dirty="0">
                <a:latin typeface="+mn-lt"/>
              </a:rPr>
              <a:t>Карта путешествий</a:t>
            </a:r>
          </a:p>
        </p:txBody>
      </p:sp>
      <p:sp>
        <p:nvSpPr>
          <p:cNvPr id="7" name="Subtitle 6"/>
          <p:cNvSpPr>
            <a:spLocks noGrp="1"/>
          </p:cNvSpPr>
          <p:nvPr>
            <p:ph type="subTitle" idx="1"/>
          </p:nvPr>
        </p:nvSpPr>
        <p:spPr>
          <a:xfrm>
            <a:off x="669586" y="3947620"/>
            <a:ext cx="11186413" cy="1655762"/>
          </a:xfrm>
        </p:spPr>
        <p:txBody>
          <a:bodyPr/>
          <a:lstStyle/>
          <a:p>
            <a:r>
              <a:rPr lang="ru-RU" dirty="0"/>
              <a:t>Состыкуйте слои в группе. </a:t>
            </a:r>
          </a:p>
          <a:p>
            <a:r>
              <a:rPr lang="ru-RU" dirty="0"/>
              <a:t>Отметьте основные точки времени (от 0 до 24ч).</a:t>
            </a:r>
          </a:p>
          <a:p>
            <a:r>
              <a:rPr lang="ru-RU" dirty="0"/>
              <a:t>Нарисуйте личные пути и сложите их вместе.</a:t>
            </a:r>
          </a:p>
        </p:txBody>
      </p:sp>
      <p:sp>
        <p:nvSpPr>
          <p:cNvPr id="10" name="Oval 9"/>
          <p:cNvSpPr/>
          <p:nvPr/>
        </p:nvSpPr>
        <p:spPr>
          <a:xfrm>
            <a:off x="9696000" y="542144"/>
            <a:ext cx="1800000" cy="18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1">
                    <a:lumMod val="20000"/>
                    <a:lumOff val="80000"/>
                  </a:schemeClr>
                </a:solidFill>
              </a:rPr>
              <a:t>ВРЕМЯ</a:t>
            </a:r>
            <a:br>
              <a:rPr lang="ru-RU" dirty="0">
                <a:solidFill>
                  <a:schemeClr val="accent1">
                    <a:lumMod val="20000"/>
                    <a:lumOff val="80000"/>
                  </a:schemeClr>
                </a:solidFill>
              </a:rPr>
            </a:br>
            <a:r>
              <a:rPr lang="ru-RU" dirty="0">
                <a:solidFill>
                  <a:schemeClr val="accent1">
                    <a:lumMod val="20000"/>
                    <a:lumOff val="80000"/>
                  </a:schemeClr>
                </a:solidFill>
              </a:rPr>
              <a:t>15 минут</a:t>
            </a:r>
          </a:p>
        </p:txBody>
      </p:sp>
      <p:sp>
        <p:nvSpPr>
          <p:cNvPr id="2" name="Rectangle 1"/>
          <p:cNvSpPr/>
          <p:nvPr/>
        </p:nvSpPr>
        <p:spPr>
          <a:xfrm rot="16200000">
            <a:off x="7356000" y="-87856"/>
            <a:ext cx="1260000" cy="3060000"/>
          </a:xfrm>
          <a:prstGeom prst="rect">
            <a:avLst/>
          </a:prstGeom>
          <a:solidFill>
            <a:schemeClr val="tx2">
              <a:lumMod val="60000"/>
              <a:lumOff val="40000"/>
              <a:alpha val="2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14" name="TextBox 13"/>
          <p:cNvSpPr txBox="1"/>
          <p:nvPr/>
        </p:nvSpPr>
        <p:spPr>
          <a:xfrm>
            <a:off x="8556831" y="698864"/>
            <a:ext cx="184731" cy="369332"/>
          </a:xfrm>
          <a:prstGeom prst="rect">
            <a:avLst/>
          </a:prstGeom>
          <a:noFill/>
        </p:spPr>
        <p:txBody>
          <a:bodyPr wrap="none" rtlCol="0">
            <a:spAutoFit/>
          </a:bodyPr>
          <a:lstStyle/>
          <a:p>
            <a:endParaRPr lang="ru-RU" dirty="0">
              <a:solidFill>
                <a:schemeClr val="accent3">
                  <a:lumMod val="20000"/>
                  <a:lumOff val="80000"/>
                </a:schemeClr>
              </a:solidFill>
            </a:endParaRPr>
          </a:p>
        </p:txBody>
      </p:sp>
      <p:sp>
        <p:nvSpPr>
          <p:cNvPr id="16" name="TextBox 15"/>
          <p:cNvSpPr txBox="1"/>
          <p:nvPr/>
        </p:nvSpPr>
        <p:spPr>
          <a:xfrm>
            <a:off x="8556831" y="1801224"/>
            <a:ext cx="184731" cy="369332"/>
          </a:xfrm>
          <a:prstGeom prst="rect">
            <a:avLst/>
          </a:prstGeom>
          <a:noFill/>
        </p:spPr>
        <p:txBody>
          <a:bodyPr wrap="none" rtlCol="0">
            <a:spAutoFit/>
          </a:bodyPr>
          <a:lstStyle/>
          <a:p>
            <a:endParaRPr lang="ru-RU" dirty="0">
              <a:solidFill>
                <a:schemeClr val="accent3">
                  <a:lumMod val="20000"/>
                  <a:lumOff val="80000"/>
                </a:schemeClr>
              </a:solidFill>
            </a:endParaRPr>
          </a:p>
        </p:txBody>
      </p:sp>
    </p:spTree>
    <p:extLst>
      <p:ext uri="{BB962C8B-B14F-4D97-AF65-F5344CB8AC3E}">
        <p14:creationId xmlns:p14="http://schemas.microsoft.com/office/powerpoint/2010/main" val="3481930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69587" y="1043166"/>
            <a:ext cx="9720000" cy="2340000"/>
          </a:xfrm>
        </p:spPr>
        <p:txBody>
          <a:bodyPr/>
          <a:lstStyle/>
          <a:p>
            <a:r>
              <a:rPr lang="ru-RU" sz="3600" dirty="0"/>
              <a:t>Упражнение </a:t>
            </a:r>
            <a:r>
              <a:rPr lang="en-US" sz="3600" dirty="0"/>
              <a:t>7</a:t>
            </a:r>
            <a:br>
              <a:rPr lang="en-US" dirty="0"/>
            </a:br>
            <a:r>
              <a:rPr lang="ru-RU" dirty="0">
                <a:latin typeface="+mn-lt"/>
              </a:rPr>
              <a:t>Слои путешествий</a:t>
            </a:r>
          </a:p>
        </p:txBody>
      </p:sp>
      <p:sp>
        <p:nvSpPr>
          <p:cNvPr id="7" name="Subtitle 6"/>
          <p:cNvSpPr>
            <a:spLocks noGrp="1"/>
          </p:cNvSpPr>
          <p:nvPr>
            <p:ph type="subTitle" idx="1"/>
          </p:nvPr>
        </p:nvSpPr>
        <p:spPr>
          <a:xfrm>
            <a:off x="669586" y="3548642"/>
            <a:ext cx="12086414" cy="1655762"/>
          </a:xfrm>
        </p:spPr>
        <p:txBody>
          <a:bodyPr/>
          <a:lstStyle/>
          <a:p>
            <a:pPr marL="514350" indent="-514350">
              <a:buAutoNum type="arabicPeriod"/>
            </a:pPr>
            <a:r>
              <a:rPr lang="ru-RU" dirty="0"/>
              <a:t>Нарисуйте 4 опорные точки и несколько дополнительных.</a:t>
            </a:r>
          </a:p>
          <a:p>
            <a:pPr marL="514350" indent="-514350">
              <a:buAutoNum type="arabicPeriod"/>
            </a:pPr>
            <a:r>
              <a:rPr lang="ru-RU" dirty="0"/>
              <a:t>Нарисуйте путь и отметьте время</a:t>
            </a:r>
            <a:r>
              <a:rPr lang="en-US" dirty="0"/>
              <a:t> (red)</a:t>
            </a:r>
            <a:endParaRPr lang="ru-RU" dirty="0"/>
          </a:p>
          <a:p>
            <a:pPr marL="514350" indent="-514350">
              <a:buAutoNum type="arabicPeriod"/>
            </a:pPr>
            <a:r>
              <a:rPr lang="ru-RU" dirty="0"/>
              <a:t>Отметьте устройства и способы взаимодействия</a:t>
            </a:r>
            <a:r>
              <a:rPr lang="en-US" dirty="0"/>
              <a:t> (green)</a:t>
            </a:r>
            <a:endParaRPr lang="ru-RU" dirty="0"/>
          </a:p>
          <a:p>
            <a:pPr marL="514350" indent="-514350">
              <a:buAutoNum type="arabicPeriod"/>
            </a:pPr>
            <a:r>
              <a:rPr lang="ru-RU" dirty="0"/>
              <a:t>Пометьте ключевые циркулирующие данные</a:t>
            </a:r>
            <a:r>
              <a:rPr lang="en-US" dirty="0"/>
              <a:t> (blue)</a:t>
            </a:r>
            <a:endParaRPr lang="ru-RU" dirty="0"/>
          </a:p>
          <a:p>
            <a:pPr marL="514350" indent="-514350">
              <a:buAutoNum type="arabicPeriod"/>
            </a:pPr>
            <a:endParaRPr lang="ru-RU" dirty="0"/>
          </a:p>
        </p:txBody>
      </p:sp>
      <p:sp>
        <p:nvSpPr>
          <p:cNvPr id="10" name="Oval 9"/>
          <p:cNvSpPr/>
          <p:nvPr/>
        </p:nvSpPr>
        <p:spPr>
          <a:xfrm>
            <a:off x="9696000" y="542144"/>
            <a:ext cx="1800000" cy="18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1">
                    <a:lumMod val="20000"/>
                    <a:lumOff val="80000"/>
                  </a:schemeClr>
                </a:solidFill>
              </a:rPr>
              <a:t>ВРЕМЯ</a:t>
            </a:r>
            <a:br>
              <a:rPr lang="ru-RU" dirty="0">
                <a:solidFill>
                  <a:schemeClr val="accent1">
                    <a:lumMod val="20000"/>
                    <a:lumOff val="80000"/>
                  </a:schemeClr>
                </a:solidFill>
              </a:rPr>
            </a:br>
            <a:r>
              <a:rPr lang="ru-RU" dirty="0">
                <a:solidFill>
                  <a:schemeClr val="accent1">
                    <a:lumMod val="20000"/>
                    <a:lumOff val="80000"/>
                  </a:schemeClr>
                </a:solidFill>
              </a:rPr>
              <a:t>20 минут</a:t>
            </a:r>
          </a:p>
        </p:txBody>
      </p:sp>
      <p:sp>
        <p:nvSpPr>
          <p:cNvPr id="2" name="Rectangle 1"/>
          <p:cNvSpPr/>
          <p:nvPr/>
        </p:nvSpPr>
        <p:spPr>
          <a:xfrm>
            <a:off x="8076000" y="632144"/>
            <a:ext cx="1260000" cy="16200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9" name="Rectangle 8"/>
          <p:cNvSpPr/>
          <p:nvPr/>
        </p:nvSpPr>
        <p:spPr>
          <a:xfrm>
            <a:off x="8379113" y="632144"/>
            <a:ext cx="793163" cy="1620000"/>
          </a:xfrm>
          <a:prstGeom prst="rect">
            <a:avLst/>
          </a:prstGeom>
          <a:solidFill>
            <a:schemeClr val="accent5">
              <a:lumMod val="5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5">
                  <a:lumMod val="20000"/>
                  <a:lumOff val="80000"/>
                </a:schemeClr>
              </a:solidFill>
            </a:endParaRPr>
          </a:p>
        </p:txBody>
      </p:sp>
      <p:sp>
        <p:nvSpPr>
          <p:cNvPr id="11" name="Rectangle 10"/>
          <p:cNvSpPr/>
          <p:nvPr/>
        </p:nvSpPr>
        <p:spPr>
          <a:xfrm>
            <a:off x="8679922" y="632144"/>
            <a:ext cx="651584" cy="1620000"/>
          </a:xfrm>
          <a:prstGeom prst="rect">
            <a:avLst/>
          </a:prstGeom>
          <a:solidFill>
            <a:schemeClr val="accent5">
              <a:lumMod val="75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12" name="TextBox 11"/>
          <p:cNvSpPr txBox="1"/>
          <p:nvPr/>
        </p:nvSpPr>
        <p:spPr>
          <a:xfrm>
            <a:off x="8135191" y="1288144"/>
            <a:ext cx="184731" cy="369332"/>
          </a:xfrm>
          <a:prstGeom prst="rect">
            <a:avLst/>
          </a:prstGeom>
          <a:noFill/>
        </p:spPr>
        <p:txBody>
          <a:bodyPr wrap="none" rtlCol="0">
            <a:spAutoFit/>
          </a:bodyPr>
          <a:lstStyle/>
          <a:p>
            <a:endParaRPr lang="ru-RU" dirty="0">
              <a:solidFill>
                <a:schemeClr val="accent3">
                  <a:lumMod val="20000"/>
                  <a:lumOff val="80000"/>
                </a:schemeClr>
              </a:solidFill>
            </a:endParaRPr>
          </a:p>
        </p:txBody>
      </p:sp>
      <p:sp>
        <p:nvSpPr>
          <p:cNvPr id="14" name="TextBox 13"/>
          <p:cNvSpPr txBox="1"/>
          <p:nvPr/>
        </p:nvSpPr>
        <p:spPr>
          <a:xfrm>
            <a:off x="8556831" y="698864"/>
            <a:ext cx="184731" cy="369332"/>
          </a:xfrm>
          <a:prstGeom prst="rect">
            <a:avLst/>
          </a:prstGeom>
          <a:noFill/>
        </p:spPr>
        <p:txBody>
          <a:bodyPr wrap="none" rtlCol="0">
            <a:spAutoFit/>
          </a:bodyPr>
          <a:lstStyle/>
          <a:p>
            <a:endParaRPr lang="ru-RU" dirty="0">
              <a:solidFill>
                <a:schemeClr val="accent3">
                  <a:lumMod val="20000"/>
                  <a:lumOff val="80000"/>
                </a:schemeClr>
              </a:solidFill>
            </a:endParaRPr>
          </a:p>
        </p:txBody>
      </p:sp>
      <p:sp>
        <p:nvSpPr>
          <p:cNvPr id="15" name="TextBox 14"/>
          <p:cNvSpPr txBox="1"/>
          <p:nvPr/>
        </p:nvSpPr>
        <p:spPr>
          <a:xfrm>
            <a:off x="8343641" y="1288144"/>
            <a:ext cx="309700" cy="369332"/>
          </a:xfrm>
          <a:prstGeom prst="rect">
            <a:avLst/>
          </a:prstGeom>
          <a:noFill/>
        </p:spPr>
        <p:txBody>
          <a:bodyPr wrap="none" rtlCol="0">
            <a:spAutoFit/>
          </a:bodyPr>
          <a:lstStyle/>
          <a:p>
            <a:r>
              <a:rPr lang="ru-RU" dirty="0">
                <a:solidFill>
                  <a:schemeClr val="accent5">
                    <a:lumMod val="20000"/>
                    <a:lumOff val="80000"/>
                  </a:schemeClr>
                </a:solidFill>
              </a:rPr>
              <a:t>2</a:t>
            </a:r>
          </a:p>
        </p:txBody>
      </p:sp>
      <p:sp>
        <p:nvSpPr>
          <p:cNvPr id="16" name="TextBox 15"/>
          <p:cNvSpPr txBox="1"/>
          <p:nvPr/>
        </p:nvSpPr>
        <p:spPr>
          <a:xfrm>
            <a:off x="8556831" y="1801224"/>
            <a:ext cx="184731" cy="369332"/>
          </a:xfrm>
          <a:prstGeom prst="rect">
            <a:avLst/>
          </a:prstGeom>
          <a:noFill/>
        </p:spPr>
        <p:txBody>
          <a:bodyPr wrap="none" rtlCol="0">
            <a:spAutoFit/>
          </a:bodyPr>
          <a:lstStyle/>
          <a:p>
            <a:endParaRPr lang="ru-RU" dirty="0">
              <a:solidFill>
                <a:schemeClr val="accent3">
                  <a:lumMod val="20000"/>
                  <a:lumOff val="80000"/>
                </a:schemeClr>
              </a:solidFill>
            </a:endParaRPr>
          </a:p>
        </p:txBody>
      </p:sp>
      <p:sp>
        <p:nvSpPr>
          <p:cNvPr id="18" name="TextBox 17"/>
          <p:cNvSpPr txBox="1"/>
          <p:nvPr/>
        </p:nvSpPr>
        <p:spPr>
          <a:xfrm>
            <a:off x="8712532" y="1288144"/>
            <a:ext cx="309700" cy="369332"/>
          </a:xfrm>
          <a:prstGeom prst="rect">
            <a:avLst/>
          </a:prstGeom>
          <a:noFill/>
        </p:spPr>
        <p:txBody>
          <a:bodyPr wrap="none" rtlCol="0">
            <a:spAutoFit/>
          </a:bodyPr>
          <a:lstStyle/>
          <a:p>
            <a:r>
              <a:rPr lang="ru-RU" dirty="0">
                <a:solidFill>
                  <a:schemeClr val="accent5">
                    <a:lumMod val="20000"/>
                    <a:lumOff val="80000"/>
                  </a:schemeClr>
                </a:solidFill>
              </a:rPr>
              <a:t>3</a:t>
            </a:r>
          </a:p>
        </p:txBody>
      </p:sp>
      <p:sp>
        <p:nvSpPr>
          <p:cNvPr id="22" name="TextBox 21"/>
          <p:cNvSpPr txBox="1"/>
          <p:nvPr/>
        </p:nvSpPr>
        <p:spPr>
          <a:xfrm>
            <a:off x="8074979" y="1288144"/>
            <a:ext cx="309700" cy="369332"/>
          </a:xfrm>
          <a:prstGeom prst="rect">
            <a:avLst/>
          </a:prstGeom>
          <a:noFill/>
        </p:spPr>
        <p:txBody>
          <a:bodyPr wrap="none" rtlCol="0">
            <a:spAutoFit/>
          </a:bodyPr>
          <a:lstStyle/>
          <a:p>
            <a:r>
              <a:rPr lang="ru-RU" dirty="0">
                <a:solidFill>
                  <a:schemeClr val="accent5">
                    <a:lumMod val="20000"/>
                    <a:lumOff val="80000"/>
                  </a:schemeClr>
                </a:solidFill>
              </a:rPr>
              <a:t>1</a:t>
            </a:r>
          </a:p>
        </p:txBody>
      </p:sp>
      <p:sp>
        <p:nvSpPr>
          <p:cNvPr id="23" name="Rectangle 22"/>
          <p:cNvSpPr/>
          <p:nvPr/>
        </p:nvSpPr>
        <p:spPr>
          <a:xfrm>
            <a:off x="9013341" y="629968"/>
            <a:ext cx="336653" cy="1620000"/>
          </a:xfrm>
          <a:prstGeom prst="rect">
            <a:avLst/>
          </a:prstGeom>
          <a:solidFill>
            <a:schemeClr val="accent5"/>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4" name="TextBox 23"/>
          <p:cNvSpPr txBox="1"/>
          <p:nvPr/>
        </p:nvSpPr>
        <p:spPr>
          <a:xfrm>
            <a:off x="9037652" y="1288144"/>
            <a:ext cx="309700" cy="369332"/>
          </a:xfrm>
          <a:prstGeom prst="rect">
            <a:avLst/>
          </a:prstGeom>
          <a:noFill/>
        </p:spPr>
        <p:txBody>
          <a:bodyPr wrap="none" rtlCol="0">
            <a:spAutoFit/>
          </a:bodyPr>
          <a:lstStyle/>
          <a:p>
            <a:r>
              <a:rPr lang="ru-RU" dirty="0">
                <a:solidFill>
                  <a:schemeClr val="accent5">
                    <a:lumMod val="20000"/>
                    <a:lumOff val="80000"/>
                  </a:schemeClr>
                </a:solidFill>
              </a:rPr>
              <a:t>4</a:t>
            </a:r>
          </a:p>
        </p:txBody>
      </p:sp>
    </p:spTree>
    <p:extLst>
      <p:ext uri="{BB962C8B-B14F-4D97-AF65-F5344CB8AC3E}">
        <p14:creationId xmlns:p14="http://schemas.microsoft.com/office/powerpoint/2010/main" val="3536690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2. </a:t>
            </a:r>
            <a:r>
              <a:rPr lang="en-US" dirty="0"/>
              <a:t>Continuum Design</a:t>
            </a:r>
            <a:endParaRPr lang="ru-RU" dirty="0"/>
          </a:p>
        </p:txBody>
      </p:sp>
      <p:sp>
        <p:nvSpPr>
          <p:cNvPr id="9" name="Subtitle 8"/>
          <p:cNvSpPr>
            <a:spLocks noGrp="1"/>
          </p:cNvSpPr>
          <p:nvPr>
            <p:ph type="subTitle" idx="1"/>
          </p:nvPr>
        </p:nvSpPr>
        <p:spPr/>
        <p:txBody>
          <a:bodyPr/>
          <a:lstStyle/>
          <a:p>
            <a:r>
              <a:rPr lang="ru-RU" dirty="0"/>
              <a:t>2.3. Адаптация</a:t>
            </a:r>
          </a:p>
        </p:txBody>
      </p:sp>
    </p:spTree>
    <p:extLst>
      <p:ext uri="{BB962C8B-B14F-4D97-AF65-F5344CB8AC3E}">
        <p14:creationId xmlns:p14="http://schemas.microsoft.com/office/powerpoint/2010/main" val="3213568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1" name="Straight Arrow Connector 10"/>
          <p:cNvCxnSpPr/>
          <p:nvPr/>
        </p:nvCxnSpPr>
        <p:spPr>
          <a:xfrm>
            <a:off x="2792562" y="5986732"/>
            <a:ext cx="8776607" cy="0"/>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792562" y="4453710"/>
            <a:ext cx="8620185" cy="1304290"/>
            <a:chOff x="2792562" y="4453710"/>
            <a:chExt cx="8620185" cy="1304290"/>
          </a:xfrm>
        </p:grpSpPr>
        <p:sp>
          <p:nvSpPr>
            <p:cNvPr id="13" name="Rectangle 12"/>
            <p:cNvSpPr/>
            <p:nvPr/>
          </p:nvSpPr>
          <p:spPr>
            <a:xfrm>
              <a:off x="3967844" y="5015670"/>
              <a:ext cx="306081" cy="45175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Rectangle 13"/>
            <p:cNvSpPr/>
            <p:nvPr/>
          </p:nvSpPr>
          <p:spPr>
            <a:xfrm>
              <a:off x="4373337" y="4977510"/>
              <a:ext cx="357790" cy="52807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5333814" y="4893488"/>
              <a:ext cx="520716" cy="68047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23" name="Group 22"/>
            <p:cNvGrpSpPr/>
            <p:nvPr/>
          </p:nvGrpSpPr>
          <p:grpSpPr>
            <a:xfrm>
              <a:off x="5969928" y="4939467"/>
              <a:ext cx="841896" cy="634497"/>
              <a:chOff x="5214612" y="3184068"/>
              <a:chExt cx="841896" cy="634497"/>
            </a:xfrm>
          </p:grpSpPr>
          <p:sp>
            <p:nvSpPr>
              <p:cNvPr id="16" name="Rectangle 15"/>
              <p:cNvSpPr/>
              <p:nvPr/>
            </p:nvSpPr>
            <p:spPr>
              <a:xfrm rot="5400000">
                <a:off x="5347470" y="3051211"/>
                <a:ext cx="558297" cy="82401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8" name="Straight Connector 17"/>
              <p:cNvCxnSpPr/>
              <p:nvPr/>
            </p:nvCxnSpPr>
            <p:spPr>
              <a:xfrm>
                <a:off x="5214612" y="3818565"/>
                <a:ext cx="8418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rot="5400000">
              <a:off x="7066067" y="4800622"/>
              <a:ext cx="634498" cy="91218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Trapezoid 20"/>
            <p:cNvSpPr/>
            <p:nvPr/>
          </p:nvSpPr>
          <p:spPr>
            <a:xfrm>
              <a:off x="6858975" y="5568995"/>
              <a:ext cx="1061881" cy="189005"/>
            </a:xfrm>
            <a:prstGeom prst="trapezoid">
              <a:avLst>
                <a:gd name="adj" fmla="val 39279"/>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Rectangle 23"/>
            <p:cNvSpPr/>
            <p:nvPr/>
          </p:nvSpPr>
          <p:spPr>
            <a:xfrm rot="5400000">
              <a:off x="8373974" y="4553211"/>
              <a:ext cx="781387" cy="11233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Trapezoid 24"/>
            <p:cNvSpPr/>
            <p:nvPr/>
          </p:nvSpPr>
          <p:spPr>
            <a:xfrm>
              <a:off x="8114086" y="5568995"/>
              <a:ext cx="1061881" cy="189005"/>
            </a:xfrm>
            <a:prstGeom prst="trapezoid">
              <a:avLst>
                <a:gd name="adj" fmla="val 39279"/>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Oval 25"/>
            <p:cNvSpPr/>
            <p:nvPr/>
          </p:nvSpPr>
          <p:spPr>
            <a:xfrm>
              <a:off x="9232370" y="5568995"/>
              <a:ext cx="162706" cy="189005"/>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Rectangle 26"/>
            <p:cNvSpPr/>
            <p:nvPr/>
          </p:nvSpPr>
          <p:spPr>
            <a:xfrm rot="5400000">
              <a:off x="9943220" y="4341457"/>
              <a:ext cx="984976" cy="147010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p:cNvSpPr/>
            <p:nvPr/>
          </p:nvSpPr>
          <p:spPr>
            <a:xfrm rot="5400000">
              <a:off x="11028469" y="5184718"/>
              <a:ext cx="566119" cy="20243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Rectangle 28"/>
            <p:cNvSpPr/>
            <p:nvPr/>
          </p:nvSpPr>
          <p:spPr>
            <a:xfrm rot="10800000">
              <a:off x="10188739" y="4453710"/>
              <a:ext cx="493937" cy="13030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p:cNvSpPr/>
            <p:nvPr/>
          </p:nvSpPr>
          <p:spPr>
            <a:xfrm>
              <a:off x="11270846" y="5420843"/>
              <a:ext cx="93168" cy="93168"/>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Oval 30"/>
            <p:cNvSpPr/>
            <p:nvPr/>
          </p:nvSpPr>
          <p:spPr>
            <a:xfrm>
              <a:off x="2792562" y="5125132"/>
              <a:ext cx="228600" cy="2286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2" name="TextBox 31"/>
          <p:cNvSpPr txBox="1"/>
          <p:nvPr/>
        </p:nvSpPr>
        <p:spPr>
          <a:xfrm>
            <a:off x="306262" y="5033950"/>
            <a:ext cx="1596399" cy="369332"/>
          </a:xfrm>
          <a:prstGeom prst="rect">
            <a:avLst/>
          </a:prstGeom>
          <a:noFill/>
        </p:spPr>
        <p:txBody>
          <a:bodyPr wrap="none" rtlCol="0">
            <a:spAutoFit/>
          </a:bodyPr>
          <a:lstStyle/>
          <a:p>
            <a:r>
              <a:rPr lang="ru-RU" dirty="0">
                <a:solidFill>
                  <a:schemeClr val="bg1"/>
                </a:solidFill>
              </a:rPr>
              <a:t>УСТРОЙСТВА</a:t>
            </a:r>
          </a:p>
        </p:txBody>
      </p:sp>
      <p:sp>
        <p:nvSpPr>
          <p:cNvPr id="34" name="TextBox 33"/>
          <p:cNvSpPr txBox="1"/>
          <p:nvPr/>
        </p:nvSpPr>
        <p:spPr>
          <a:xfrm>
            <a:off x="306261" y="1189444"/>
            <a:ext cx="1527726" cy="369332"/>
          </a:xfrm>
          <a:prstGeom prst="rect">
            <a:avLst/>
          </a:prstGeom>
          <a:noFill/>
        </p:spPr>
        <p:txBody>
          <a:bodyPr wrap="none" rtlCol="0">
            <a:spAutoFit/>
          </a:bodyPr>
          <a:lstStyle/>
          <a:p>
            <a:r>
              <a:rPr lang="ru-RU" dirty="0">
                <a:solidFill>
                  <a:schemeClr val="bg1"/>
                </a:solidFill>
              </a:rPr>
              <a:t>ОКРУЖЕНИЕ</a:t>
            </a:r>
          </a:p>
        </p:txBody>
      </p:sp>
      <p:cxnSp>
        <p:nvCxnSpPr>
          <p:cNvPr id="39" name="Straight Arrow Connector 38"/>
          <p:cNvCxnSpPr/>
          <p:nvPr/>
        </p:nvCxnSpPr>
        <p:spPr>
          <a:xfrm>
            <a:off x="2787170" y="1624642"/>
            <a:ext cx="8776607" cy="0"/>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306261" y="3019364"/>
            <a:ext cx="11257517" cy="635361"/>
            <a:chOff x="306261" y="3019364"/>
            <a:chExt cx="11257517" cy="635361"/>
          </a:xfrm>
        </p:grpSpPr>
        <p:sp>
          <p:nvSpPr>
            <p:cNvPr id="33" name="TextBox 32"/>
            <p:cNvSpPr txBox="1"/>
            <p:nvPr/>
          </p:nvSpPr>
          <p:spPr>
            <a:xfrm>
              <a:off x="306261" y="3019364"/>
              <a:ext cx="2281843" cy="369332"/>
            </a:xfrm>
            <a:prstGeom prst="rect">
              <a:avLst/>
            </a:prstGeom>
            <a:noFill/>
          </p:spPr>
          <p:txBody>
            <a:bodyPr wrap="none" rtlCol="0">
              <a:spAutoFit/>
            </a:bodyPr>
            <a:lstStyle/>
            <a:p>
              <a:r>
                <a:rPr lang="ru-RU" dirty="0">
                  <a:solidFill>
                    <a:schemeClr val="bg1"/>
                  </a:solidFill>
                </a:rPr>
                <a:t>ВЗАИМОДЕЙСТВИЕ</a:t>
              </a:r>
            </a:p>
          </p:txBody>
        </p:sp>
        <p:cxnSp>
          <p:nvCxnSpPr>
            <p:cNvPr id="38" name="Straight Arrow Connector 37"/>
            <p:cNvCxnSpPr/>
            <p:nvPr/>
          </p:nvCxnSpPr>
          <p:spPr>
            <a:xfrm>
              <a:off x="2787171" y="3654725"/>
              <a:ext cx="8776607" cy="0"/>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7433392" y="2728586"/>
            <a:ext cx="800219" cy="830997"/>
          </a:xfrm>
          <a:prstGeom prst="rect">
            <a:avLst/>
          </a:prstGeom>
        </p:spPr>
        <p:txBody>
          <a:bodyPr wrap="none">
            <a:spAutoFit/>
          </a:bodyPr>
          <a:lstStyle/>
          <a:p>
            <a:r>
              <a:rPr lang="en-US" sz="4800" dirty="0">
                <a:solidFill>
                  <a:schemeClr val="bg1"/>
                </a:solidFill>
                <a:latin typeface="Segoe MDL2 Assets" pitchFamily="2" charset="0"/>
              </a:rPr>
              <a:t></a:t>
            </a:r>
            <a:endParaRPr lang="ru-RU" sz="4800" dirty="0"/>
          </a:p>
        </p:txBody>
      </p:sp>
      <p:sp>
        <p:nvSpPr>
          <p:cNvPr id="41" name="Rectangle 40"/>
          <p:cNvSpPr/>
          <p:nvPr/>
        </p:nvSpPr>
        <p:spPr>
          <a:xfrm>
            <a:off x="10391806" y="2665421"/>
            <a:ext cx="1005403" cy="1077218"/>
          </a:xfrm>
          <a:prstGeom prst="rect">
            <a:avLst/>
          </a:prstGeom>
        </p:spPr>
        <p:txBody>
          <a:bodyPr wrap="none">
            <a:spAutoFit/>
          </a:bodyPr>
          <a:lstStyle/>
          <a:p>
            <a:r>
              <a:rPr lang="en-US" sz="6400" dirty="0">
                <a:solidFill>
                  <a:schemeClr val="bg1"/>
                </a:solidFill>
                <a:latin typeface="Segoe MDL2 Assets" pitchFamily="2" charset="0"/>
              </a:rPr>
              <a:t></a:t>
            </a:r>
            <a:endParaRPr lang="ru-RU" sz="6400" dirty="0"/>
          </a:p>
        </p:txBody>
      </p:sp>
      <p:sp>
        <p:nvSpPr>
          <p:cNvPr id="44" name="Rectangle 43"/>
          <p:cNvSpPr/>
          <p:nvPr/>
        </p:nvSpPr>
        <p:spPr>
          <a:xfrm>
            <a:off x="3795434" y="2703135"/>
            <a:ext cx="800219" cy="830997"/>
          </a:xfrm>
          <a:prstGeom prst="rect">
            <a:avLst/>
          </a:prstGeom>
        </p:spPr>
        <p:txBody>
          <a:bodyPr wrap="none">
            <a:spAutoFit/>
          </a:bodyPr>
          <a:lstStyle/>
          <a:p>
            <a:r>
              <a:rPr lang="en-US" sz="4800" dirty="0">
                <a:solidFill>
                  <a:schemeClr val="bg1"/>
                </a:solidFill>
                <a:latin typeface="Segoe MDL2 Assets" pitchFamily="2" charset="0"/>
              </a:rPr>
              <a:t></a:t>
            </a:r>
            <a:endParaRPr lang="ru-RU" sz="4800" dirty="0"/>
          </a:p>
        </p:txBody>
      </p:sp>
      <p:sp>
        <p:nvSpPr>
          <p:cNvPr id="35" name="Rectangle 34"/>
          <p:cNvSpPr/>
          <p:nvPr/>
        </p:nvSpPr>
        <p:spPr>
          <a:xfrm>
            <a:off x="6589695" y="2692460"/>
            <a:ext cx="800219" cy="830997"/>
          </a:xfrm>
          <a:prstGeom prst="rect">
            <a:avLst/>
          </a:prstGeom>
        </p:spPr>
        <p:txBody>
          <a:bodyPr wrap="none">
            <a:spAutoFit/>
          </a:bodyPr>
          <a:lstStyle/>
          <a:p>
            <a:r>
              <a:rPr lang="en-US" sz="4800" dirty="0">
                <a:solidFill>
                  <a:schemeClr val="bg1"/>
                </a:solidFill>
                <a:latin typeface="Segoe MDL2 Assets" pitchFamily="2" charset="0"/>
              </a:rPr>
              <a:t></a:t>
            </a:r>
            <a:endParaRPr lang="ru-RU" sz="4800" dirty="0"/>
          </a:p>
        </p:txBody>
      </p:sp>
      <p:sp>
        <p:nvSpPr>
          <p:cNvPr id="37" name="Rectangle 36"/>
          <p:cNvSpPr/>
          <p:nvPr/>
        </p:nvSpPr>
        <p:spPr>
          <a:xfrm>
            <a:off x="5909105" y="2692460"/>
            <a:ext cx="800219" cy="830997"/>
          </a:xfrm>
          <a:prstGeom prst="rect">
            <a:avLst/>
          </a:prstGeom>
        </p:spPr>
        <p:txBody>
          <a:bodyPr wrap="none">
            <a:spAutoFit/>
          </a:bodyPr>
          <a:lstStyle/>
          <a:p>
            <a:r>
              <a:rPr lang="en-US" sz="4800" dirty="0">
                <a:solidFill>
                  <a:schemeClr val="bg1"/>
                </a:solidFill>
                <a:latin typeface="Segoe MDL2 Assets" pitchFamily="2" charset="0"/>
              </a:rPr>
              <a:t></a:t>
            </a:r>
            <a:endParaRPr lang="ru-RU" sz="4800" dirty="0"/>
          </a:p>
        </p:txBody>
      </p:sp>
      <p:sp>
        <p:nvSpPr>
          <p:cNvPr id="42" name="Rectangle 41"/>
          <p:cNvSpPr/>
          <p:nvPr/>
        </p:nvSpPr>
        <p:spPr>
          <a:xfrm>
            <a:off x="9035422" y="2582542"/>
            <a:ext cx="1415772" cy="830997"/>
          </a:xfrm>
          <a:prstGeom prst="rect">
            <a:avLst/>
          </a:prstGeom>
        </p:spPr>
        <p:txBody>
          <a:bodyPr wrap="none">
            <a:spAutoFit/>
          </a:bodyPr>
          <a:lstStyle/>
          <a:p>
            <a:r>
              <a:rPr lang="en-US" sz="4800" dirty="0">
                <a:solidFill>
                  <a:schemeClr val="bg1"/>
                </a:solidFill>
                <a:latin typeface="Segoe MDL2 Assets" pitchFamily="2" charset="0"/>
              </a:rPr>
              <a:t></a:t>
            </a:r>
            <a:endParaRPr lang="ru-RU" sz="4800" dirty="0">
              <a:solidFill>
                <a:schemeClr val="bg1"/>
              </a:solidFill>
              <a:latin typeface="Segoe MDL2 Assets" pitchFamily="2" charset="0"/>
            </a:endParaRPr>
          </a:p>
        </p:txBody>
      </p:sp>
      <p:sp>
        <p:nvSpPr>
          <p:cNvPr id="43" name="Rectangle 42"/>
          <p:cNvSpPr/>
          <p:nvPr/>
        </p:nvSpPr>
        <p:spPr>
          <a:xfrm>
            <a:off x="8246043" y="2748295"/>
            <a:ext cx="697627" cy="707886"/>
          </a:xfrm>
          <a:prstGeom prst="rect">
            <a:avLst/>
          </a:prstGeom>
        </p:spPr>
        <p:txBody>
          <a:bodyPr wrap="none">
            <a:spAutoFit/>
          </a:bodyPr>
          <a:lstStyle/>
          <a:p>
            <a:r>
              <a:rPr lang="en-US" sz="4000" dirty="0">
                <a:solidFill>
                  <a:schemeClr val="bg1"/>
                </a:solidFill>
                <a:latin typeface="Segoe MDL2 Assets" pitchFamily="2" charset="0"/>
              </a:rPr>
              <a:t></a:t>
            </a:r>
            <a:endParaRPr lang="ru-RU" sz="4000" dirty="0"/>
          </a:p>
        </p:txBody>
      </p:sp>
      <p:sp>
        <p:nvSpPr>
          <p:cNvPr id="45" name="Rectangle 44"/>
          <p:cNvSpPr/>
          <p:nvPr/>
        </p:nvSpPr>
        <p:spPr>
          <a:xfrm>
            <a:off x="3023243" y="2686739"/>
            <a:ext cx="800219" cy="830997"/>
          </a:xfrm>
          <a:prstGeom prst="rect">
            <a:avLst/>
          </a:prstGeom>
        </p:spPr>
        <p:txBody>
          <a:bodyPr wrap="none">
            <a:spAutoFit/>
          </a:bodyPr>
          <a:lstStyle/>
          <a:p>
            <a:r>
              <a:rPr lang="en-US" sz="4800" dirty="0">
                <a:solidFill>
                  <a:schemeClr val="bg1"/>
                </a:solidFill>
                <a:latin typeface="Segoe MDL2 Assets" panose="050A0102010101010101" pitchFamily="18" charset="0"/>
              </a:rPr>
              <a:t></a:t>
            </a:r>
            <a:endParaRPr lang="ru-RU" sz="4800" dirty="0"/>
          </a:p>
        </p:txBody>
      </p:sp>
      <p:sp>
        <p:nvSpPr>
          <p:cNvPr id="46" name="Rectangle 45"/>
          <p:cNvSpPr/>
          <p:nvPr/>
        </p:nvSpPr>
        <p:spPr>
          <a:xfrm>
            <a:off x="4544076" y="2686739"/>
            <a:ext cx="800219" cy="830997"/>
          </a:xfrm>
          <a:prstGeom prst="rect">
            <a:avLst/>
          </a:prstGeom>
        </p:spPr>
        <p:txBody>
          <a:bodyPr wrap="none">
            <a:spAutoFit/>
          </a:bodyPr>
          <a:lstStyle/>
          <a:p>
            <a:r>
              <a:rPr lang="en-US" sz="4800" dirty="0">
                <a:solidFill>
                  <a:schemeClr val="bg1"/>
                </a:solidFill>
                <a:latin typeface="Segoe MDL2 Assets" pitchFamily="2" charset="0"/>
              </a:rPr>
              <a:t></a:t>
            </a:r>
            <a:endParaRPr lang="ru-RU" sz="4800" dirty="0"/>
          </a:p>
        </p:txBody>
      </p:sp>
      <p:sp>
        <p:nvSpPr>
          <p:cNvPr id="47" name="Rectangle 46"/>
          <p:cNvSpPr/>
          <p:nvPr/>
        </p:nvSpPr>
        <p:spPr>
          <a:xfrm>
            <a:off x="5194062" y="2677051"/>
            <a:ext cx="800219" cy="830997"/>
          </a:xfrm>
          <a:prstGeom prst="rect">
            <a:avLst/>
          </a:prstGeom>
        </p:spPr>
        <p:txBody>
          <a:bodyPr wrap="none">
            <a:spAutoFit/>
          </a:bodyPr>
          <a:lstStyle/>
          <a:p>
            <a:r>
              <a:rPr lang="en-US" sz="4800" dirty="0">
                <a:solidFill>
                  <a:schemeClr val="bg1"/>
                </a:solidFill>
                <a:latin typeface="Segoe MDL2 Assets" pitchFamily="2" charset="0"/>
              </a:rPr>
              <a:t></a:t>
            </a:r>
            <a:endParaRPr lang="ru-RU" sz="4800" dirty="0"/>
          </a:p>
        </p:txBody>
      </p:sp>
      <p:sp>
        <p:nvSpPr>
          <p:cNvPr id="48" name="Rectangle 47"/>
          <p:cNvSpPr/>
          <p:nvPr/>
        </p:nvSpPr>
        <p:spPr>
          <a:xfrm>
            <a:off x="2699323" y="860234"/>
            <a:ext cx="1234633" cy="646331"/>
          </a:xfrm>
          <a:prstGeom prst="rect">
            <a:avLst/>
          </a:prstGeom>
        </p:spPr>
        <p:txBody>
          <a:bodyPr wrap="none">
            <a:spAutoFit/>
          </a:bodyPr>
          <a:lstStyle/>
          <a:p>
            <a:r>
              <a:rPr lang="en-US" sz="3600" dirty="0">
                <a:solidFill>
                  <a:schemeClr val="bg1"/>
                </a:solidFill>
                <a:latin typeface="Segoe MDL2 Assets" panose="050A0102010101010101" pitchFamily="18" charset="0"/>
              </a:rPr>
              <a:t> </a:t>
            </a:r>
            <a:endParaRPr lang="ru-RU" sz="3600" dirty="0"/>
          </a:p>
        </p:txBody>
      </p:sp>
      <p:sp>
        <p:nvSpPr>
          <p:cNvPr id="8" name="Rectangle 7"/>
          <p:cNvSpPr/>
          <p:nvPr/>
        </p:nvSpPr>
        <p:spPr>
          <a:xfrm>
            <a:off x="3925104" y="860234"/>
            <a:ext cx="1280794" cy="646331"/>
          </a:xfrm>
          <a:prstGeom prst="rect">
            <a:avLst/>
          </a:prstGeom>
        </p:spPr>
        <p:txBody>
          <a:bodyPr wrap="square">
            <a:spAutoFit/>
          </a:bodyPr>
          <a:lstStyle/>
          <a:p>
            <a:pPr lvl="0"/>
            <a:r>
              <a:rPr lang="en-US" sz="3600" dirty="0">
                <a:solidFill>
                  <a:prstClr val="white"/>
                </a:solidFill>
                <a:latin typeface="Segoe MDL2 Assets" panose="050A0102010101010101" pitchFamily="18" charset="0"/>
              </a:rPr>
              <a:t> </a:t>
            </a:r>
            <a:endParaRPr lang="ru-RU" sz="3600" dirty="0">
              <a:solidFill>
                <a:srgbClr val="060F18"/>
              </a:solidFill>
            </a:endParaRPr>
          </a:p>
        </p:txBody>
      </p:sp>
      <p:sp>
        <p:nvSpPr>
          <p:cNvPr id="9" name="Rectangle 8"/>
          <p:cNvSpPr/>
          <p:nvPr/>
        </p:nvSpPr>
        <p:spPr>
          <a:xfrm>
            <a:off x="5192022" y="860234"/>
            <a:ext cx="1409509" cy="646331"/>
          </a:xfrm>
          <a:prstGeom prst="rect">
            <a:avLst/>
          </a:prstGeom>
        </p:spPr>
        <p:txBody>
          <a:bodyPr wrap="square">
            <a:spAutoFit/>
          </a:bodyPr>
          <a:lstStyle/>
          <a:p>
            <a:pPr lvl="0"/>
            <a:r>
              <a:rPr lang="en-US" sz="3600" dirty="0">
                <a:solidFill>
                  <a:prstClr val="white"/>
                </a:solidFill>
                <a:latin typeface="Segoe MDL2 Assets" panose="050A0102010101010101" pitchFamily="18" charset="0"/>
              </a:rPr>
              <a:t> </a:t>
            </a:r>
            <a:endParaRPr lang="ru-RU" sz="3600" dirty="0">
              <a:solidFill>
                <a:srgbClr val="060F18"/>
              </a:solidFill>
            </a:endParaRPr>
          </a:p>
        </p:txBody>
      </p:sp>
      <p:sp>
        <p:nvSpPr>
          <p:cNvPr id="10" name="Rectangle 9"/>
          <p:cNvSpPr/>
          <p:nvPr/>
        </p:nvSpPr>
        <p:spPr>
          <a:xfrm>
            <a:off x="6426220" y="843493"/>
            <a:ext cx="1234633" cy="646331"/>
          </a:xfrm>
          <a:prstGeom prst="rect">
            <a:avLst/>
          </a:prstGeom>
        </p:spPr>
        <p:txBody>
          <a:bodyPr wrap="none">
            <a:spAutoFit/>
          </a:bodyPr>
          <a:lstStyle/>
          <a:p>
            <a:pPr lvl="0"/>
            <a:r>
              <a:rPr lang="en-US" sz="3600" dirty="0">
                <a:solidFill>
                  <a:prstClr val="white"/>
                </a:solidFill>
                <a:latin typeface="Segoe MDL2 Assets" panose="050A0102010101010101" pitchFamily="18" charset="0"/>
              </a:rPr>
              <a:t> </a:t>
            </a:r>
            <a:endParaRPr lang="ru-RU" sz="3600" dirty="0">
              <a:solidFill>
                <a:srgbClr val="060F18"/>
              </a:solidFill>
            </a:endParaRPr>
          </a:p>
        </p:txBody>
      </p:sp>
      <p:sp>
        <p:nvSpPr>
          <p:cNvPr id="19" name="Rectangle 18"/>
          <p:cNvSpPr/>
          <p:nvPr/>
        </p:nvSpPr>
        <p:spPr>
          <a:xfrm>
            <a:off x="7644916" y="856954"/>
            <a:ext cx="1899879" cy="646331"/>
          </a:xfrm>
          <a:prstGeom prst="rect">
            <a:avLst/>
          </a:prstGeom>
        </p:spPr>
        <p:txBody>
          <a:bodyPr wrap="none">
            <a:spAutoFit/>
          </a:bodyPr>
          <a:lstStyle/>
          <a:p>
            <a:pPr lvl="0"/>
            <a:r>
              <a:rPr lang="en-US" sz="3600" dirty="0">
                <a:solidFill>
                  <a:prstClr val="white"/>
                </a:solidFill>
                <a:latin typeface="Segoe MDL2 Assets" panose="050A0102010101010101" pitchFamily="18" charset="0"/>
              </a:rPr>
              <a:t>  </a:t>
            </a:r>
            <a:r>
              <a:rPr lang="en-US" sz="2800" dirty="0">
                <a:solidFill>
                  <a:prstClr val="white"/>
                </a:solidFill>
                <a:latin typeface="Segoe MDL2 Assets" panose="050A0102010101010101" pitchFamily="18" charset="0"/>
              </a:rPr>
              <a:t></a:t>
            </a:r>
            <a:endParaRPr lang="ru-RU" sz="3600" dirty="0">
              <a:solidFill>
                <a:srgbClr val="060F18"/>
              </a:solidFill>
            </a:endParaRPr>
          </a:p>
        </p:txBody>
      </p:sp>
      <p:sp>
        <p:nvSpPr>
          <p:cNvPr id="49" name="Rectangle 48"/>
          <p:cNvSpPr/>
          <p:nvPr/>
        </p:nvSpPr>
        <p:spPr>
          <a:xfrm>
            <a:off x="9447911" y="869100"/>
            <a:ext cx="1822935" cy="646331"/>
          </a:xfrm>
          <a:prstGeom prst="rect">
            <a:avLst/>
          </a:prstGeom>
        </p:spPr>
        <p:txBody>
          <a:bodyPr wrap="none">
            <a:spAutoFit/>
          </a:bodyPr>
          <a:lstStyle/>
          <a:p>
            <a:pPr lvl="0"/>
            <a:r>
              <a:rPr lang="en-US" sz="3600" dirty="0">
                <a:solidFill>
                  <a:prstClr val="white"/>
                </a:solidFill>
                <a:latin typeface="Segoe MDL2 Assets" panose="050A0102010101010101" pitchFamily="18" charset="0"/>
              </a:rPr>
              <a:t>  </a:t>
            </a:r>
            <a:endParaRPr lang="ru-RU" sz="3600" dirty="0">
              <a:solidFill>
                <a:srgbClr val="060F18"/>
              </a:solidFill>
            </a:endParaRPr>
          </a:p>
        </p:txBody>
      </p:sp>
      <p:sp>
        <p:nvSpPr>
          <p:cNvPr id="51" name="Rectangle 50"/>
          <p:cNvSpPr/>
          <p:nvPr/>
        </p:nvSpPr>
        <p:spPr>
          <a:xfrm>
            <a:off x="11128892" y="863945"/>
            <a:ext cx="646331" cy="646331"/>
          </a:xfrm>
          <a:prstGeom prst="rect">
            <a:avLst/>
          </a:prstGeom>
        </p:spPr>
        <p:txBody>
          <a:bodyPr wrap="none">
            <a:spAutoFit/>
          </a:bodyPr>
          <a:lstStyle/>
          <a:p>
            <a:r>
              <a:rPr lang="en-US" sz="3600" dirty="0">
                <a:solidFill>
                  <a:prstClr val="white"/>
                </a:solidFill>
                <a:latin typeface="Segoe MDL2 Assets" panose="050A0102010101010101" pitchFamily="18" charset="0"/>
              </a:rPr>
              <a:t></a:t>
            </a:r>
            <a:endParaRPr lang="ru-RU" dirty="0"/>
          </a:p>
        </p:txBody>
      </p:sp>
      <p:sp>
        <p:nvSpPr>
          <p:cNvPr id="4" name="Rectangle 3"/>
          <p:cNvSpPr/>
          <p:nvPr/>
        </p:nvSpPr>
        <p:spPr>
          <a:xfrm>
            <a:off x="156000" y="2169000"/>
            <a:ext cx="11700000" cy="4320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669036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250"/>
                                        <p:tgtEl>
                                          <p:spTgt spid="41"/>
                                        </p:tgtEl>
                                      </p:cBhvr>
                                    </p:animEffect>
                                  </p:childTnLst>
                                </p:cTn>
                              </p:par>
                            </p:childTnLst>
                          </p:cTn>
                        </p:par>
                        <p:par>
                          <p:cTn id="18" fill="hold">
                            <p:stCondLst>
                              <p:cond delay="25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250"/>
                                        <p:tgtEl>
                                          <p:spTgt spid="4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50"/>
                                        <p:tgtEl>
                                          <p:spTgt spid="43"/>
                                        </p:tgtEl>
                                      </p:cBhvr>
                                    </p:animEffect>
                                  </p:childTnLst>
                                </p:cTn>
                              </p:par>
                            </p:childTnLst>
                          </p:cTn>
                        </p:par>
                        <p:par>
                          <p:cTn id="26" fill="hold">
                            <p:stCondLst>
                              <p:cond delay="7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250"/>
                                        <p:tgtEl>
                                          <p:spTgt spid="2"/>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250"/>
                                        <p:tgtEl>
                                          <p:spTgt spid="35"/>
                                        </p:tgtEl>
                                      </p:cBhvr>
                                    </p:animEffect>
                                  </p:childTnLst>
                                </p:cTn>
                              </p:par>
                            </p:childTnLst>
                          </p:cTn>
                        </p:par>
                        <p:par>
                          <p:cTn id="34" fill="hold">
                            <p:stCondLst>
                              <p:cond delay="1250"/>
                            </p:stCondLst>
                            <p:childTnLst>
                              <p:par>
                                <p:cTn id="35" presetID="10" presetClass="entr" presetSubtype="0"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250"/>
                                        <p:tgtEl>
                                          <p:spTgt spid="37"/>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250"/>
                                        <p:tgtEl>
                                          <p:spTgt spid="47"/>
                                        </p:tgtEl>
                                      </p:cBhvr>
                                    </p:animEffect>
                                  </p:childTnLst>
                                </p:cTn>
                              </p:par>
                            </p:childTnLst>
                          </p:cTn>
                        </p:par>
                        <p:par>
                          <p:cTn id="42" fill="hold">
                            <p:stCondLst>
                              <p:cond delay="1750"/>
                            </p:stCondLst>
                            <p:childTnLst>
                              <p:par>
                                <p:cTn id="43" presetID="10" presetClass="entr" presetSubtype="0"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250"/>
                                        <p:tgtEl>
                                          <p:spTgt spid="46"/>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250"/>
                                        <p:tgtEl>
                                          <p:spTgt spid="44"/>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25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250"/>
                                        <p:tgtEl>
                                          <p:spTgt spid="48"/>
                                        </p:tgtEl>
                                      </p:cBhvr>
                                    </p:animEffect>
                                  </p:childTnLst>
                                </p:cTn>
                              </p:par>
                            </p:childTnLst>
                          </p:cTn>
                        </p:par>
                        <p:par>
                          <p:cTn id="67" fill="hold">
                            <p:stCondLst>
                              <p:cond delay="250"/>
                            </p:stCondLst>
                            <p:childTnLst>
                              <p:par>
                                <p:cTn id="68" presetID="10" presetClass="entr" presetSubtype="0"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250"/>
                                        <p:tgtEl>
                                          <p:spTgt spid="8"/>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250"/>
                                        <p:tgtEl>
                                          <p:spTgt spid="9"/>
                                        </p:tgtEl>
                                      </p:cBhvr>
                                    </p:animEffect>
                                  </p:childTnLst>
                                </p:cTn>
                              </p:par>
                            </p:childTnLst>
                          </p:cTn>
                        </p:par>
                        <p:par>
                          <p:cTn id="75" fill="hold">
                            <p:stCondLst>
                              <p:cond delay="750"/>
                            </p:stCondLst>
                            <p:childTnLst>
                              <p:par>
                                <p:cTn id="76" presetID="10" presetClass="entr" presetSubtype="0"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250"/>
                                        <p:tgtEl>
                                          <p:spTgt spid="10"/>
                                        </p:tgtEl>
                                      </p:cBhvr>
                                    </p:animEffect>
                                  </p:childTnLst>
                                </p:cTn>
                              </p:par>
                            </p:childTnLst>
                          </p:cTn>
                        </p:par>
                        <p:par>
                          <p:cTn id="79" fill="hold">
                            <p:stCondLst>
                              <p:cond delay="1000"/>
                            </p:stCondLst>
                            <p:childTnLst>
                              <p:par>
                                <p:cTn id="80" presetID="10" presetClass="entr" presetSubtype="0" fill="hold" grpId="0"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250"/>
                                        <p:tgtEl>
                                          <p:spTgt spid="19"/>
                                        </p:tgtEl>
                                      </p:cBhvr>
                                    </p:animEffect>
                                  </p:childTnLst>
                                </p:cTn>
                              </p:par>
                            </p:childTnLst>
                          </p:cTn>
                        </p:par>
                        <p:par>
                          <p:cTn id="83" fill="hold">
                            <p:stCondLst>
                              <p:cond delay="1250"/>
                            </p:stCondLst>
                            <p:childTnLst>
                              <p:par>
                                <p:cTn id="84" presetID="10" presetClass="entr" presetSubtype="0" fill="hold" grpId="0" nodeType="after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250"/>
                                        <p:tgtEl>
                                          <p:spTgt spid="49"/>
                                        </p:tgtEl>
                                      </p:cBhvr>
                                    </p:animEffect>
                                  </p:childTnLst>
                                </p:cTn>
                              </p:par>
                            </p:childTnLst>
                          </p:cTn>
                        </p:par>
                        <p:par>
                          <p:cTn id="87" fill="hold">
                            <p:stCondLst>
                              <p:cond delay="1500"/>
                            </p:stCondLst>
                            <p:childTnLst>
                              <p:par>
                                <p:cTn id="88" presetID="10" presetClass="entr" presetSubtype="0" fill="hold" grpId="0" nodeType="after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P spid="41" grpId="0"/>
      <p:bldP spid="44" grpId="0"/>
      <p:bldP spid="35" grpId="0"/>
      <p:bldP spid="37" grpId="0"/>
      <p:bldP spid="42" grpId="0"/>
      <p:bldP spid="43" grpId="0"/>
      <p:bldP spid="45" grpId="0"/>
      <p:bldP spid="46" grpId="0"/>
      <p:bldP spid="47" grpId="0"/>
      <p:bldP spid="48" grpId="0"/>
      <p:bldP spid="8" grpId="0"/>
      <p:bldP spid="9" grpId="0"/>
      <p:bldP spid="10" grpId="0"/>
      <p:bldP spid="19" grpId="0"/>
      <p:bldP spid="49"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72182" y="2921624"/>
            <a:ext cx="2817118" cy="96026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УРОВНИ </a:t>
            </a:r>
            <a:br>
              <a:rPr kumimoji="0" lang="ru-RU" sz="2400" b="0" i="0" u="none" strike="noStrike" kern="0" cap="none" spc="0" normalizeH="0" baseline="0" noProof="0" dirty="0">
                <a:ln>
                  <a:noFill/>
                </a:ln>
                <a:solidFill>
                  <a:schemeClr val="bg1"/>
                </a:solidFill>
                <a:effectLst/>
                <a:uLnTx/>
                <a:uFillTx/>
              </a:rPr>
            </a:br>
            <a:r>
              <a:rPr kumimoji="0" lang="ru-RU" sz="2400" b="0" i="0" u="none" strike="noStrike" kern="0" cap="none" spc="0" normalizeH="0" baseline="0" noProof="0" dirty="0">
                <a:ln>
                  <a:noFill/>
                </a:ln>
                <a:solidFill>
                  <a:schemeClr val="bg1"/>
                </a:solidFill>
                <a:effectLst/>
                <a:uLnTx/>
                <a:uFillTx/>
              </a:rPr>
              <a:t>АДАПТИВНОСТИ</a:t>
            </a:r>
          </a:p>
        </p:txBody>
      </p:sp>
      <p:sp>
        <p:nvSpPr>
          <p:cNvPr id="5" name="Rectangle 4"/>
          <p:cNvSpPr/>
          <p:nvPr/>
        </p:nvSpPr>
        <p:spPr>
          <a:xfrm>
            <a:off x="3975868" y="5241625"/>
            <a:ext cx="1299713" cy="590931"/>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Flexible </a:t>
            </a:r>
            <a:br>
              <a:rPr kumimoji="0" lang="ru-RU" sz="1800" b="0" i="0" u="none" strike="noStrike" kern="0" cap="none" spc="0" normalizeH="0" baseline="0" noProof="0" dirty="0">
                <a:ln>
                  <a:noFill/>
                </a:ln>
                <a:solidFill>
                  <a:schemeClr val="bg1"/>
                </a:solidFill>
                <a:effectLst/>
                <a:uLnTx/>
                <a:uFillTx/>
              </a:rPr>
            </a:br>
            <a:r>
              <a:rPr kumimoji="0" lang="en-US" sz="1800" b="0" i="0" u="none" strike="noStrike" kern="0" cap="none" spc="0" normalizeH="0" baseline="0" noProof="0" dirty="0">
                <a:ln>
                  <a:noFill/>
                </a:ln>
                <a:solidFill>
                  <a:schemeClr val="bg1"/>
                </a:solidFill>
                <a:effectLst/>
                <a:uLnTx/>
                <a:uFillTx/>
              </a:rPr>
              <a:t>Design</a:t>
            </a:r>
          </a:p>
        </p:txBody>
      </p:sp>
      <p:sp>
        <p:nvSpPr>
          <p:cNvPr id="6" name="Rectangle 5"/>
          <p:cNvSpPr/>
          <p:nvPr/>
        </p:nvSpPr>
        <p:spPr>
          <a:xfrm>
            <a:off x="6594628" y="5241625"/>
            <a:ext cx="1489494" cy="590931"/>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Responsive </a:t>
            </a:r>
            <a:br>
              <a:rPr kumimoji="0" lang="ru-RU" sz="1800" b="0" i="0" u="none" strike="noStrike" kern="0" cap="none" spc="0" normalizeH="0" baseline="0" noProof="0" dirty="0">
                <a:ln>
                  <a:noFill/>
                </a:ln>
                <a:solidFill>
                  <a:schemeClr val="bg1"/>
                </a:solidFill>
                <a:effectLst/>
                <a:uLnTx/>
                <a:uFillTx/>
              </a:rPr>
            </a:br>
            <a:r>
              <a:rPr kumimoji="0" lang="en-US" sz="1800" b="0" i="0" u="none" strike="noStrike" kern="0" cap="none" spc="0" normalizeH="0" baseline="0" noProof="0" dirty="0">
                <a:ln>
                  <a:noFill/>
                </a:ln>
                <a:solidFill>
                  <a:schemeClr val="bg1"/>
                </a:solidFill>
                <a:effectLst/>
                <a:uLnTx/>
                <a:uFillTx/>
              </a:rPr>
              <a:t>Design</a:t>
            </a:r>
          </a:p>
        </p:txBody>
      </p:sp>
      <p:sp>
        <p:nvSpPr>
          <p:cNvPr id="7" name="Rectangle 6"/>
          <p:cNvSpPr/>
          <p:nvPr/>
        </p:nvSpPr>
        <p:spPr>
          <a:xfrm>
            <a:off x="9923251" y="5241625"/>
            <a:ext cx="1196196" cy="590931"/>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Tailored </a:t>
            </a:r>
            <a:br>
              <a:rPr kumimoji="0" lang="ru-RU" sz="1800" b="0" i="0" u="none" strike="noStrike" kern="0" cap="none" spc="0" normalizeH="0" baseline="0" noProof="0" dirty="0">
                <a:ln>
                  <a:noFill/>
                </a:ln>
                <a:solidFill>
                  <a:schemeClr val="bg1"/>
                </a:solidFill>
                <a:effectLst/>
                <a:uLnTx/>
                <a:uFillTx/>
              </a:rPr>
            </a:br>
            <a:r>
              <a:rPr kumimoji="0" lang="en-US" sz="1800" b="0" i="0" u="none" strike="noStrike" kern="0" cap="none" spc="0" normalizeH="0" baseline="0" noProof="0" dirty="0">
                <a:ln>
                  <a:noFill/>
                </a:ln>
                <a:solidFill>
                  <a:schemeClr val="bg1"/>
                </a:solidFill>
                <a:effectLst/>
                <a:uLnTx/>
                <a:uFillTx/>
              </a:rPr>
              <a:t>Design</a:t>
            </a:r>
            <a:endParaRPr kumimoji="0" lang="ru-RU" sz="1800" b="0" i="0" u="none" strike="noStrike" kern="0" cap="none" spc="0" normalizeH="0" baseline="0" noProof="0" dirty="0">
              <a:ln>
                <a:noFill/>
              </a:ln>
              <a:solidFill>
                <a:schemeClr val="bg1"/>
              </a:solidFill>
              <a:effectLst/>
              <a:uLnTx/>
              <a:uFillTx/>
            </a:endParaRPr>
          </a:p>
        </p:txBody>
      </p:sp>
      <p:grpSp>
        <p:nvGrpSpPr>
          <p:cNvPr id="24" name="Group 23"/>
          <p:cNvGrpSpPr/>
          <p:nvPr/>
        </p:nvGrpSpPr>
        <p:grpSpPr>
          <a:xfrm>
            <a:off x="6273320" y="2803585"/>
            <a:ext cx="2044873" cy="1539814"/>
            <a:chOff x="6679720" y="2803585"/>
            <a:chExt cx="1431985" cy="1078302"/>
          </a:xfrm>
        </p:grpSpPr>
        <p:sp>
          <p:nvSpPr>
            <p:cNvPr id="9" name="Rectangle 8"/>
            <p:cNvSpPr/>
            <p:nvPr/>
          </p:nvSpPr>
          <p:spPr>
            <a:xfrm>
              <a:off x="6679720" y="2803585"/>
              <a:ext cx="1431985" cy="90577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4" name="Rectangle 13"/>
            <p:cNvSpPr/>
            <p:nvPr/>
          </p:nvSpPr>
          <p:spPr>
            <a:xfrm>
              <a:off x="6679720" y="2803585"/>
              <a:ext cx="871268" cy="107830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5" name="Rectangle 14"/>
            <p:cNvSpPr/>
            <p:nvPr/>
          </p:nvSpPr>
          <p:spPr>
            <a:xfrm>
              <a:off x="6763109" y="2871159"/>
              <a:ext cx="724619" cy="352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6" name="Rectangle 15"/>
            <p:cNvSpPr/>
            <p:nvPr/>
          </p:nvSpPr>
          <p:spPr>
            <a:xfrm>
              <a:off x="7627188" y="2879786"/>
              <a:ext cx="283234" cy="2832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7" name="Rectangle 16"/>
            <p:cNvSpPr/>
            <p:nvPr/>
          </p:nvSpPr>
          <p:spPr>
            <a:xfrm>
              <a:off x="6763109" y="3290978"/>
              <a:ext cx="283234" cy="283234"/>
            </a:xfrm>
            <a:prstGeom prst="rect">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9" name="Straight Connector 18"/>
            <p:cNvCxnSpPr>
              <a:stCxn id="16" idx="2"/>
            </p:cNvCxnSpPr>
            <p:nvPr/>
          </p:nvCxnSpPr>
          <p:spPr>
            <a:xfrm>
              <a:off x="7768805" y="3163020"/>
              <a:ext cx="0" cy="2695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7" idx="3"/>
            </p:cNvCxnSpPr>
            <p:nvPr/>
          </p:nvCxnSpPr>
          <p:spPr>
            <a:xfrm flipH="1">
              <a:off x="7046343" y="3432595"/>
              <a:ext cx="72246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381554" y="2803584"/>
            <a:ext cx="2044874" cy="1539815"/>
            <a:chOff x="3381554" y="2803585"/>
            <a:chExt cx="1431985" cy="1078302"/>
          </a:xfrm>
        </p:grpSpPr>
        <p:sp>
          <p:nvSpPr>
            <p:cNvPr id="8" name="Rectangle 7"/>
            <p:cNvSpPr/>
            <p:nvPr/>
          </p:nvSpPr>
          <p:spPr>
            <a:xfrm>
              <a:off x="3381555" y="2803585"/>
              <a:ext cx="871268" cy="107830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1" name="Straight Arrow Connector 10"/>
            <p:cNvCxnSpPr/>
            <p:nvPr/>
          </p:nvCxnSpPr>
          <p:spPr>
            <a:xfrm>
              <a:off x="3381554" y="3096884"/>
              <a:ext cx="871269"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381554" y="3223404"/>
              <a:ext cx="1431985"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81554" y="2807739"/>
              <a:ext cx="1431985" cy="90577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sp>
        <p:nvSpPr>
          <p:cNvPr id="25" name="Rectangle 24"/>
          <p:cNvSpPr/>
          <p:nvPr/>
        </p:nvSpPr>
        <p:spPr>
          <a:xfrm>
            <a:off x="9415251" y="3635489"/>
            <a:ext cx="2044873" cy="129344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9815602" y="2033677"/>
            <a:ext cx="1244170" cy="153981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7" name="Rectangle 26"/>
          <p:cNvSpPr/>
          <p:nvPr/>
        </p:nvSpPr>
        <p:spPr>
          <a:xfrm>
            <a:off x="9917680" y="2138521"/>
            <a:ext cx="1034755" cy="503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8" name="Rectangle 27"/>
          <p:cNvSpPr/>
          <p:nvPr/>
        </p:nvSpPr>
        <p:spPr>
          <a:xfrm>
            <a:off x="9917680" y="2703050"/>
            <a:ext cx="404458" cy="4044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9" name="Rectangle 28"/>
          <p:cNvSpPr/>
          <p:nvPr/>
        </p:nvSpPr>
        <p:spPr>
          <a:xfrm>
            <a:off x="9495469" y="3709399"/>
            <a:ext cx="1892198" cy="3083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30" name="Rectangle 29"/>
          <p:cNvSpPr/>
          <p:nvPr/>
        </p:nvSpPr>
        <p:spPr>
          <a:xfrm>
            <a:off x="9735629" y="4094381"/>
            <a:ext cx="404458" cy="4044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31" name="Rectangle 30"/>
          <p:cNvSpPr/>
          <p:nvPr/>
        </p:nvSpPr>
        <p:spPr>
          <a:xfrm>
            <a:off x="10225309" y="4091705"/>
            <a:ext cx="404458" cy="4044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32" name="Rectangle 31"/>
          <p:cNvSpPr/>
          <p:nvPr/>
        </p:nvSpPr>
        <p:spPr>
          <a:xfrm>
            <a:off x="10714989" y="4091705"/>
            <a:ext cx="404458" cy="4044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9073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251" t="446" r="553" b="529"/>
          <a:stretch/>
        </p:blipFill>
        <p:spPr>
          <a:xfrm>
            <a:off x="4554547" y="1751597"/>
            <a:ext cx="6679662" cy="3841232"/>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52802" y="1885854"/>
            <a:ext cx="1930374" cy="3548428"/>
          </a:xfrm>
          <a:prstGeom prst="rect">
            <a:avLst/>
          </a:prstGeom>
        </p:spPr>
      </p:pic>
      <p:sp>
        <p:nvSpPr>
          <p:cNvPr id="10" name="TextBox 9"/>
          <p:cNvSpPr txBox="1"/>
          <p:nvPr/>
        </p:nvSpPr>
        <p:spPr>
          <a:xfrm>
            <a:off x="798992" y="1330579"/>
            <a:ext cx="2394498" cy="303187"/>
          </a:xfrm>
          <a:prstGeom prst="rect">
            <a:avLst/>
          </a:prstGeom>
          <a:noFill/>
        </p:spPr>
        <p:txBody>
          <a:bodyPr wrap="square" lIns="91343" tIns="45670" rIns="91343" bIns="4567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dirty="0">
                <a:ln>
                  <a:noFill/>
                </a:ln>
                <a:solidFill>
                  <a:sysClr val="windowText" lastClr="000000"/>
                </a:solidFill>
                <a:effectLst/>
                <a:uLnTx/>
                <a:uFillTx/>
              </a:rPr>
              <a:t>Phone (</a:t>
            </a:r>
            <a:r>
              <a:rPr kumimoji="0" lang="ru-RU" sz="1371" b="0" i="0" u="none" strike="noStrike" kern="0" cap="none" spc="0" normalizeH="0" baseline="0" noProof="0" dirty="0">
                <a:ln>
                  <a:noFill/>
                </a:ln>
                <a:solidFill>
                  <a:sysClr val="windowText" lastClr="000000"/>
                </a:solidFill>
                <a:effectLst/>
                <a:uLnTx/>
                <a:uFillTx/>
              </a:rPr>
              <a:t>портрет</a:t>
            </a:r>
            <a:r>
              <a:rPr kumimoji="0" lang="en-US" sz="1371" b="0" i="0" u="none" strike="noStrike" kern="0" cap="none" spc="0" normalizeH="0" baseline="0" noProof="0" dirty="0">
                <a:ln>
                  <a:noFill/>
                </a:ln>
                <a:solidFill>
                  <a:sysClr val="windowText" lastClr="000000"/>
                </a:solidFill>
                <a:effectLst/>
                <a:uLnTx/>
                <a:uFillTx/>
              </a:rPr>
              <a:t>)</a:t>
            </a:r>
          </a:p>
        </p:txBody>
      </p:sp>
      <p:sp>
        <p:nvSpPr>
          <p:cNvPr id="12" name="TextBox 11"/>
          <p:cNvSpPr txBox="1"/>
          <p:nvPr/>
        </p:nvSpPr>
        <p:spPr>
          <a:xfrm>
            <a:off x="4665157" y="1049833"/>
            <a:ext cx="6580520" cy="303187"/>
          </a:xfrm>
          <a:prstGeom prst="rect">
            <a:avLst/>
          </a:prstGeom>
          <a:noFill/>
        </p:spPr>
        <p:txBody>
          <a:bodyPr wrap="square" lIns="91343" tIns="45670" rIns="91343" bIns="4567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dirty="0">
                <a:ln>
                  <a:noFill/>
                </a:ln>
                <a:solidFill>
                  <a:sysClr val="windowText" lastClr="000000"/>
                </a:solidFill>
                <a:effectLst/>
                <a:uLnTx/>
                <a:uFillTx/>
              </a:rPr>
              <a:t>Tablet (</a:t>
            </a:r>
            <a:r>
              <a:rPr kumimoji="0" lang="ru-RU" sz="1371" b="0" i="0" u="none" strike="noStrike" kern="0" cap="none" spc="0" normalizeH="0" baseline="0" noProof="0" dirty="0">
                <a:ln>
                  <a:noFill/>
                </a:ln>
                <a:solidFill>
                  <a:sysClr val="windowText" lastClr="000000"/>
                </a:solidFill>
                <a:effectLst/>
                <a:uLnTx/>
                <a:uFillTx/>
              </a:rPr>
              <a:t>ландшафт</a:t>
            </a:r>
            <a:r>
              <a:rPr kumimoji="0" lang="en-US" sz="1371" b="0" i="0" u="none" strike="noStrike" kern="0" cap="none" spc="0" normalizeH="0" baseline="0" noProof="0" dirty="0">
                <a:ln>
                  <a:noFill/>
                </a:ln>
                <a:solidFill>
                  <a:sysClr val="windowText" lastClr="000000"/>
                </a:solidFill>
                <a:effectLst/>
                <a:uLnTx/>
                <a:uFillTx/>
              </a:rPr>
              <a:t>) / Desktop</a:t>
            </a:r>
          </a:p>
        </p:txBody>
      </p:sp>
    </p:spTree>
    <p:extLst>
      <p:ext uri="{BB962C8B-B14F-4D97-AF65-F5344CB8AC3E}">
        <p14:creationId xmlns:p14="http://schemas.microsoft.com/office/powerpoint/2010/main" val="2945134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98992" y="1330579"/>
            <a:ext cx="2394498" cy="303187"/>
          </a:xfrm>
          <a:prstGeom prst="rect">
            <a:avLst/>
          </a:prstGeom>
          <a:noFill/>
        </p:spPr>
        <p:txBody>
          <a:bodyPr wrap="square" lIns="91343" tIns="45670" rIns="91343" bIns="4567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dirty="0">
                <a:ln>
                  <a:noFill/>
                </a:ln>
                <a:solidFill>
                  <a:sysClr val="windowText" lastClr="000000"/>
                </a:solidFill>
                <a:effectLst/>
                <a:uLnTx/>
                <a:uFillTx/>
              </a:rPr>
              <a:t>Phone (</a:t>
            </a:r>
            <a:r>
              <a:rPr kumimoji="0" lang="ru-RU" sz="1371" b="0" i="0" u="none" strike="noStrike" kern="0" cap="none" spc="0" normalizeH="0" baseline="0" noProof="0" dirty="0">
                <a:ln>
                  <a:noFill/>
                </a:ln>
                <a:solidFill>
                  <a:sysClr val="windowText" lastClr="000000"/>
                </a:solidFill>
                <a:effectLst/>
                <a:uLnTx/>
                <a:uFillTx/>
              </a:rPr>
              <a:t>портрет</a:t>
            </a:r>
            <a:r>
              <a:rPr kumimoji="0" lang="en-US" sz="1371" b="0" i="0" u="none" strike="noStrike" kern="0" cap="none" spc="0" normalizeH="0" baseline="0" noProof="0" dirty="0">
                <a:ln>
                  <a:noFill/>
                </a:ln>
                <a:solidFill>
                  <a:sysClr val="windowText" lastClr="000000"/>
                </a:solidFill>
                <a:effectLst/>
                <a:uLnTx/>
                <a:uFillTx/>
              </a:rPr>
              <a:t>)</a:t>
            </a:r>
          </a:p>
        </p:txBody>
      </p:sp>
      <p:sp>
        <p:nvSpPr>
          <p:cNvPr id="12" name="TextBox 11"/>
          <p:cNvSpPr txBox="1"/>
          <p:nvPr/>
        </p:nvSpPr>
        <p:spPr>
          <a:xfrm>
            <a:off x="4665157" y="1049833"/>
            <a:ext cx="6580520" cy="303187"/>
          </a:xfrm>
          <a:prstGeom prst="rect">
            <a:avLst/>
          </a:prstGeom>
          <a:noFill/>
        </p:spPr>
        <p:txBody>
          <a:bodyPr wrap="square" lIns="91343" tIns="45670" rIns="91343" bIns="4567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dirty="0">
                <a:ln>
                  <a:noFill/>
                </a:ln>
                <a:solidFill>
                  <a:sysClr val="windowText" lastClr="000000"/>
                </a:solidFill>
                <a:effectLst/>
                <a:uLnTx/>
                <a:uFillTx/>
              </a:rPr>
              <a:t>Tablet (</a:t>
            </a:r>
            <a:r>
              <a:rPr kumimoji="0" lang="ru-RU" sz="1371" b="0" i="0" u="none" strike="noStrike" kern="0" cap="none" spc="0" normalizeH="0" baseline="0" noProof="0" dirty="0">
                <a:ln>
                  <a:noFill/>
                </a:ln>
                <a:solidFill>
                  <a:sysClr val="windowText" lastClr="000000"/>
                </a:solidFill>
                <a:effectLst/>
                <a:uLnTx/>
                <a:uFillTx/>
              </a:rPr>
              <a:t>ландшафт</a:t>
            </a:r>
            <a:r>
              <a:rPr kumimoji="0" lang="en-US" sz="1371" b="0" i="0" u="none" strike="noStrike" kern="0" cap="none" spc="0" normalizeH="0" baseline="0" noProof="0" dirty="0">
                <a:ln>
                  <a:noFill/>
                </a:ln>
                <a:solidFill>
                  <a:sysClr val="windowText" lastClr="000000"/>
                </a:solidFill>
                <a:effectLst/>
                <a:uLnTx/>
                <a:uFillTx/>
              </a:rPr>
              <a:t>) / Desktop</a:t>
            </a:r>
          </a:p>
        </p:txBody>
      </p:sp>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8724" y="1996119"/>
            <a:ext cx="1934452" cy="3438163"/>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4547" y="1837573"/>
            <a:ext cx="6679662" cy="3755256"/>
          </a:xfrm>
          <a:prstGeom prst="rect">
            <a:avLst/>
          </a:prstGeom>
        </p:spPr>
      </p:pic>
    </p:spTree>
    <p:extLst>
      <p:ext uri="{BB962C8B-B14F-4D97-AF65-F5344CB8AC3E}">
        <p14:creationId xmlns:p14="http://schemas.microsoft.com/office/powerpoint/2010/main" val="3919446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2. </a:t>
            </a:r>
            <a:r>
              <a:rPr lang="en-US" dirty="0"/>
              <a:t>Continuum Design</a:t>
            </a:r>
            <a:endParaRPr lang="ru-RU" dirty="0"/>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1921524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a:t>Масштабирование</a:t>
            </a:r>
          </a:p>
        </p:txBody>
      </p:sp>
      <p:sp>
        <p:nvSpPr>
          <p:cNvPr id="3" name="Subtitle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300143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2416815" cy="1938992"/>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ГРАФИЧЕСКАЯ</a:t>
            </a:r>
            <a:br>
              <a:rPr kumimoji="0" lang="ru-RU" sz="2400" b="0" i="0" u="none" strike="noStrike" kern="0" cap="none" spc="0" normalizeH="0" baseline="0" noProof="0" dirty="0">
                <a:ln>
                  <a:noFill/>
                </a:ln>
                <a:solidFill>
                  <a:schemeClr val="bg1"/>
                </a:solidFill>
                <a:effectLst/>
                <a:uLnTx/>
                <a:uFillTx/>
              </a:rPr>
            </a:br>
            <a:r>
              <a:rPr kumimoji="0" lang="ru-RU" sz="2400" b="0" i="0" u="none" strike="noStrike" kern="0" cap="none" spc="0" normalizeH="0" baseline="0" noProof="0" dirty="0">
                <a:ln>
                  <a:noFill/>
                </a:ln>
                <a:solidFill>
                  <a:schemeClr val="bg1"/>
                </a:solidFill>
                <a:effectLst/>
                <a:uLnTx/>
                <a:uFillTx/>
              </a:rPr>
              <a:t>СИСТЕМА</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Effective Pixels</a:t>
            </a:r>
            <a:endParaRPr kumimoji="0" lang="ru-RU" sz="18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Вектор/растр</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Масштабирование</a:t>
            </a:r>
          </a:p>
        </p:txBody>
      </p:sp>
      <p:pic>
        <p:nvPicPr>
          <p:cNvPr id="3" name="Picture 2"/>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62918" y="3861865"/>
            <a:ext cx="3188965" cy="1528484"/>
          </a:xfrm>
          <a:prstGeom prst="rect">
            <a:avLst/>
          </a:prstGeom>
        </p:spPr>
      </p:pic>
      <p:pic>
        <p:nvPicPr>
          <p:cNvPr id="4" name="Medi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13833" y="1669106"/>
            <a:ext cx="6620712" cy="3721243"/>
          </a:xfrm>
          <a:prstGeom prst="rect">
            <a:avLst/>
          </a:prstGeom>
        </p:spPr>
      </p:pic>
    </p:spTree>
    <p:extLst>
      <p:ext uri="{BB962C8B-B14F-4D97-AF65-F5344CB8AC3E}">
        <p14:creationId xmlns:p14="http://schemas.microsoft.com/office/powerpoint/2010/main" val="2747848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4104713" cy="160659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rPr>
              <a:t>EFFECTIVE PIXELS</a:t>
            </a:r>
            <a:endParaRPr kumimoji="0" lang="ru-RU" sz="24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Автоматическое масштабирование</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Не зависит от разрешения</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4</a:t>
            </a:r>
            <a:r>
              <a:rPr kumimoji="0" lang="en-US" sz="1800" b="0" i="0" u="none" strike="noStrike" kern="0" cap="none" spc="0" normalizeH="0" baseline="0" noProof="0" dirty="0">
                <a:ln>
                  <a:noFill/>
                </a:ln>
                <a:solidFill>
                  <a:schemeClr val="bg1"/>
                </a:solidFill>
                <a:effectLst/>
                <a:uLnTx/>
                <a:uFillTx/>
              </a:rPr>
              <a:t>x4 </a:t>
            </a:r>
            <a:r>
              <a:rPr kumimoji="0" lang="ru-RU" sz="1800" b="0" i="0" u="none" strike="noStrike" kern="0" cap="none" spc="0" normalizeH="0" baseline="0" noProof="0" dirty="0">
                <a:ln>
                  <a:noFill/>
                </a:ln>
                <a:solidFill>
                  <a:schemeClr val="bg1"/>
                </a:solidFill>
                <a:effectLst/>
                <a:uLnTx/>
                <a:uFillTx/>
              </a:rPr>
              <a:t>сетка</a:t>
            </a:r>
          </a:p>
        </p:txBody>
      </p:sp>
      <p:sp>
        <p:nvSpPr>
          <p:cNvPr id="5" name="Rectangle 4"/>
          <p:cNvSpPr/>
          <p:nvPr/>
        </p:nvSpPr>
        <p:spPr>
          <a:xfrm>
            <a:off x="2178955" y="3890424"/>
            <a:ext cx="587532" cy="9547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sp>
        <p:nvSpPr>
          <p:cNvPr id="6" name="Rectangle 5"/>
          <p:cNvSpPr/>
          <p:nvPr/>
        </p:nvSpPr>
        <p:spPr>
          <a:xfrm>
            <a:off x="3574343" y="3885766"/>
            <a:ext cx="807856" cy="1248505"/>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sp>
        <p:nvSpPr>
          <p:cNvPr id="7" name="Rectangle 6"/>
          <p:cNvSpPr/>
          <p:nvPr/>
        </p:nvSpPr>
        <p:spPr>
          <a:xfrm>
            <a:off x="930518" y="3891355"/>
            <a:ext cx="440581" cy="734415"/>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grpSp>
        <p:nvGrpSpPr>
          <p:cNvPr id="8" name="Group 7"/>
          <p:cNvGrpSpPr/>
          <p:nvPr/>
        </p:nvGrpSpPr>
        <p:grpSpPr>
          <a:xfrm>
            <a:off x="5190056" y="3890424"/>
            <a:ext cx="2056362" cy="1395388"/>
            <a:chOff x="4079776" y="2492896"/>
            <a:chExt cx="2016224" cy="1368152"/>
          </a:xfrm>
        </p:grpSpPr>
        <p:sp>
          <p:nvSpPr>
            <p:cNvPr id="9" name="Rectangle 8"/>
            <p:cNvSpPr/>
            <p:nvPr/>
          </p:nvSpPr>
          <p:spPr>
            <a:xfrm>
              <a:off x="4079776" y="2492896"/>
              <a:ext cx="2016224" cy="129614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cxnSp>
          <p:nvCxnSpPr>
            <p:cNvPr id="10" name="Straight Connector 9"/>
            <p:cNvCxnSpPr/>
            <p:nvPr/>
          </p:nvCxnSpPr>
          <p:spPr>
            <a:xfrm>
              <a:off x="4079776" y="3861048"/>
              <a:ext cx="20162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054274" y="3890424"/>
            <a:ext cx="3451750" cy="2276686"/>
            <a:chOff x="6672064" y="2492896"/>
            <a:chExt cx="3384376" cy="2232248"/>
          </a:xfrm>
        </p:grpSpPr>
        <p:sp>
          <p:nvSpPr>
            <p:cNvPr id="12" name="Rectangle 11"/>
            <p:cNvSpPr/>
            <p:nvPr/>
          </p:nvSpPr>
          <p:spPr>
            <a:xfrm>
              <a:off x="6672064" y="2492896"/>
              <a:ext cx="3384376" cy="21602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cxnSp>
          <p:nvCxnSpPr>
            <p:cNvPr id="13" name="Straight Connector 12"/>
            <p:cNvCxnSpPr/>
            <p:nvPr/>
          </p:nvCxnSpPr>
          <p:spPr>
            <a:xfrm>
              <a:off x="7356140" y="4725144"/>
              <a:ext cx="20162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Oval 13"/>
          <p:cNvSpPr/>
          <p:nvPr/>
        </p:nvSpPr>
        <p:spPr>
          <a:xfrm>
            <a:off x="1003960" y="3957346"/>
            <a:ext cx="222186" cy="222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sp>
        <p:nvSpPr>
          <p:cNvPr id="15" name="Oval 14"/>
          <p:cNvSpPr/>
          <p:nvPr/>
        </p:nvSpPr>
        <p:spPr>
          <a:xfrm>
            <a:off x="2248606" y="3957346"/>
            <a:ext cx="222186" cy="222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sp>
        <p:nvSpPr>
          <p:cNvPr id="16" name="Oval 15"/>
          <p:cNvSpPr/>
          <p:nvPr/>
        </p:nvSpPr>
        <p:spPr>
          <a:xfrm>
            <a:off x="3647785" y="3957346"/>
            <a:ext cx="222186" cy="222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sp>
        <p:nvSpPr>
          <p:cNvPr id="17" name="Oval 16"/>
          <p:cNvSpPr/>
          <p:nvPr/>
        </p:nvSpPr>
        <p:spPr>
          <a:xfrm>
            <a:off x="5261354" y="3957346"/>
            <a:ext cx="222186" cy="222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sp>
        <p:nvSpPr>
          <p:cNvPr id="18" name="Oval 17"/>
          <p:cNvSpPr/>
          <p:nvPr/>
        </p:nvSpPr>
        <p:spPr>
          <a:xfrm>
            <a:off x="8127716" y="3957346"/>
            <a:ext cx="222186" cy="222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cxnSp>
        <p:nvCxnSpPr>
          <p:cNvPr id="19" name="Straight Connector 18"/>
          <p:cNvCxnSpPr/>
          <p:nvPr/>
        </p:nvCxnSpPr>
        <p:spPr>
          <a:xfrm>
            <a:off x="416359" y="4179531"/>
            <a:ext cx="8739538" cy="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16359" y="3951058"/>
            <a:ext cx="8739538" cy="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914596" y="2726987"/>
            <a:ext cx="235386" cy="235582"/>
            <a:chOff x="5190056" y="824976"/>
            <a:chExt cx="1762596" cy="1764066"/>
          </a:xfrm>
        </p:grpSpPr>
        <p:sp>
          <p:nvSpPr>
            <p:cNvPr id="21" name="Rectangle 20"/>
            <p:cNvSpPr/>
            <p:nvPr/>
          </p:nvSpPr>
          <p:spPr>
            <a:xfrm>
              <a:off x="5190056" y="824976"/>
              <a:ext cx="1762596" cy="17640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cxnSp>
          <p:nvCxnSpPr>
            <p:cNvPr id="22" name="Straight Connector 21"/>
            <p:cNvCxnSpPr/>
            <p:nvPr/>
          </p:nvCxnSpPr>
          <p:spPr>
            <a:xfrm>
              <a:off x="5190056" y="1707743"/>
              <a:ext cx="17625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190056" y="1267094"/>
              <a:ext cx="17625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190056" y="2148392"/>
              <a:ext cx="17625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5192142" y="1709829"/>
              <a:ext cx="17584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632791" y="1709829"/>
              <a:ext cx="17584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4751493" y="1709829"/>
              <a:ext cx="17584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2820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22" presetClass="entr" presetSubtype="8" fill="hold" nodeType="withEffect">
                                  <p:stCondLst>
                                    <p:cond delay="25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P spid="15" grpId="0" animBg="1"/>
      <p:bldP spid="16" grpId="0" animBg="1"/>
      <p:bldP spid="17"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3019096" cy="2917722"/>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АДАПТИВНЫЕ </a:t>
            </a:r>
            <a:br>
              <a:rPr kumimoji="0" lang="ru-RU" sz="2400" b="0" i="0" u="none" strike="noStrike" kern="0" cap="none" spc="0" normalizeH="0" baseline="0" noProof="0" dirty="0">
                <a:ln>
                  <a:noFill/>
                </a:ln>
                <a:solidFill>
                  <a:schemeClr val="bg1"/>
                </a:solidFill>
                <a:effectLst/>
                <a:uLnTx/>
                <a:uFillTx/>
              </a:rPr>
            </a:br>
            <a:r>
              <a:rPr kumimoji="0" lang="ru-RU" sz="2400" b="0" i="0" u="none" strike="noStrike" kern="0" cap="none" spc="0" normalizeH="0" baseline="0" noProof="0" dirty="0">
                <a:ln>
                  <a:noFill/>
                </a:ln>
                <a:solidFill>
                  <a:schemeClr val="bg1"/>
                </a:solidFill>
                <a:effectLst/>
                <a:uLnTx/>
                <a:uFillTx/>
              </a:rPr>
              <a:t>ЭЛЕМЕНТЫ</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Стандарты в </a:t>
            </a:r>
            <a:r>
              <a:rPr kumimoji="0" lang="en-US" sz="1800" b="0" i="0" u="none" strike="noStrike" kern="0" cap="none" spc="0" normalizeH="0" baseline="0" noProof="0" dirty="0">
                <a:ln>
                  <a:noFill/>
                </a:ln>
                <a:solidFill>
                  <a:schemeClr val="bg1"/>
                </a:solidFill>
                <a:effectLst/>
                <a:uLnTx/>
                <a:uFillTx/>
              </a:rPr>
              <a:t>CSS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rPr>
              <a:t>// Media Queries, Flex, Grid</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Новые элементы в </a:t>
            </a:r>
            <a:r>
              <a:rPr kumimoji="0" lang="en-US" sz="1800" b="0" i="0" u="none" strike="noStrike" kern="0" cap="none" spc="0" normalizeH="0" baseline="0" noProof="0" dirty="0">
                <a:ln>
                  <a:noFill/>
                </a:ln>
                <a:solidFill>
                  <a:schemeClr val="bg1"/>
                </a:solidFill>
                <a:effectLst/>
                <a:uLnTx/>
                <a:uFillTx/>
              </a:rPr>
              <a:t>XAML</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rPr>
              <a:t>// </a:t>
            </a:r>
            <a:r>
              <a:rPr kumimoji="0" lang="en-US" sz="1800" b="0" i="0" u="none" strike="noStrike" kern="0" cap="none" spc="0" normalizeH="0" baseline="0" noProof="0" dirty="0" err="1">
                <a:ln>
                  <a:noFill/>
                </a:ln>
                <a:solidFill>
                  <a:schemeClr val="bg1"/>
                </a:solidFill>
                <a:effectLst/>
                <a:uLnTx/>
                <a:uFillTx/>
                <a:latin typeface="+mj-lt"/>
              </a:rPr>
              <a:t>RelativePanel</a:t>
            </a:r>
            <a:r>
              <a:rPr kumimoji="0" lang="en-US" sz="1800" b="0" i="0" u="none" strike="noStrike" kern="0" cap="none" spc="0" normalizeH="0" baseline="0" noProof="0" dirty="0">
                <a:ln>
                  <a:noFill/>
                </a:ln>
                <a:solidFill>
                  <a:schemeClr val="bg1"/>
                </a:solidFill>
                <a:effectLst/>
                <a:uLnTx/>
                <a:uFillTx/>
                <a:latin typeface="+mj-lt"/>
              </a:rPr>
              <a:t>, </a:t>
            </a:r>
            <a:r>
              <a:rPr kumimoji="0" lang="en-US" sz="1800" b="0" i="0" u="none" strike="noStrike" kern="0" cap="none" spc="0" normalizeH="0" baseline="0" noProof="0" dirty="0" err="1">
                <a:ln>
                  <a:noFill/>
                </a:ln>
                <a:solidFill>
                  <a:schemeClr val="bg1"/>
                </a:solidFill>
                <a:effectLst/>
                <a:uLnTx/>
                <a:uFillTx/>
                <a:latin typeface="+mj-lt"/>
              </a:rPr>
              <a:t>SplitView</a:t>
            </a:r>
            <a:endParaRPr kumimoji="0" lang="en-US" sz="1800" b="0" i="0" u="none" strike="noStrike" kern="0" cap="none" spc="0" normalizeH="0" baseline="0" noProof="0" dirty="0">
              <a:ln>
                <a:noFill/>
              </a:ln>
              <a:solidFill>
                <a:schemeClr val="bg1"/>
              </a:solidFill>
              <a:effectLst/>
              <a:uLnTx/>
              <a:uFillTx/>
              <a:latin typeface="+mj-lt"/>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rPr>
              <a:t>// XAML Triggers</a:t>
            </a:r>
            <a:endParaRPr kumimoji="0" lang="ru-RU" sz="1800" b="0" i="0" u="none" strike="noStrike" kern="0" cap="none" spc="0" normalizeH="0" baseline="0" noProof="0" dirty="0">
              <a:ln>
                <a:noFill/>
              </a:ln>
              <a:solidFill>
                <a:schemeClr val="bg1"/>
              </a:solidFill>
              <a:effectLst/>
              <a:uLnTx/>
              <a:uFillTx/>
              <a:latin typeface="+mj-lt"/>
            </a:endParaRPr>
          </a:p>
        </p:txBody>
      </p:sp>
      <p:grpSp>
        <p:nvGrpSpPr>
          <p:cNvPr id="1027" name="Group 1026"/>
          <p:cNvGrpSpPr/>
          <p:nvPr/>
        </p:nvGrpSpPr>
        <p:grpSpPr>
          <a:xfrm>
            <a:off x="4788694" y="1533274"/>
            <a:ext cx="1917513" cy="1421937"/>
            <a:chOff x="4788694" y="1533274"/>
            <a:chExt cx="1917513" cy="1421937"/>
          </a:xfrm>
        </p:grpSpPr>
        <p:sp>
          <p:nvSpPr>
            <p:cNvPr id="5" name="TextBox 4"/>
            <p:cNvSpPr txBox="1"/>
            <p:nvPr/>
          </p:nvSpPr>
          <p:spPr>
            <a:xfrm>
              <a:off x="4788694" y="1533274"/>
              <a:ext cx="191751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err="1">
                  <a:ln>
                    <a:noFill/>
                  </a:ln>
                  <a:solidFill>
                    <a:schemeClr val="bg1"/>
                  </a:solidFill>
                  <a:effectLst/>
                  <a:uLnTx/>
                  <a:uFillTx/>
                  <a:latin typeface="+mj-lt"/>
                </a:rPr>
                <a:t>SplitView</a:t>
              </a:r>
              <a:endParaRPr kumimoji="0" lang="ru-RU" sz="3600" b="0" i="0" u="none" strike="noStrike" kern="0" cap="none" spc="0" normalizeH="0" baseline="0" noProof="0" dirty="0">
                <a:ln>
                  <a:noFill/>
                </a:ln>
                <a:solidFill>
                  <a:schemeClr val="bg1"/>
                </a:solidFill>
                <a:effectLst/>
                <a:uLnTx/>
                <a:uFillTx/>
                <a:latin typeface="+mj-lt"/>
              </a:endParaRPr>
            </a:p>
          </p:txBody>
        </p:sp>
        <p:sp>
          <p:nvSpPr>
            <p:cNvPr id="6" name="Rectangle 5"/>
            <p:cNvSpPr/>
            <p:nvPr/>
          </p:nvSpPr>
          <p:spPr>
            <a:xfrm>
              <a:off x="4943090" y="2238727"/>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8" name="Rectangle 7"/>
            <p:cNvSpPr/>
            <p:nvPr/>
          </p:nvSpPr>
          <p:spPr>
            <a:xfrm>
              <a:off x="4895112" y="2220253"/>
              <a:ext cx="325730"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100" b="0" i="0" u="none" strike="noStrike" kern="0" cap="none" spc="0" normalizeH="0" baseline="0" noProof="0" dirty="0">
                <a:ln>
                  <a:noFill/>
                </a:ln>
                <a:solidFill>
                  <a:sysClr val="windowText" lastClr="000000"/>
                </a:solidFill>
                <a:effectLst/>
                <a:uLnTx/>
                <a:uFillTx/>
              </a:endParaRPr>
            </a:p>
          </p:txBody>
        </p:sp>
        <p:sp>
          <p:nvSpPr>
            <p:cNvPr id="9" name="Rectangle 8"/>
            <p:cNvSpPr/>
            <p:nvPr/>
          </p:nvSpPr>
          <p:spPr>
            <a:xfrm>
              <a:off x="4943090" y="2238991"/>
              <a:ext cx="228985" cy="19530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0" name="Rectangle 19"/>
            <p:cNvSpPr/>
            <p:nvPr/>
          </p:nvSpPr>
          <p:spPr>
            <a:xfrm>
              <a:off x="5476107" y="2238727"/>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1" name="Rectangle 20"/>
            <p:cNvSpPr/>
            <p:nvPr/>
          </p:nvSpPr>
          <p:spPr>
            <a:xfrm>
              <a:off x="5428129" y="2220253"/>
              <a:ext cx="325730"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100" b="0" i="0" u="none" strike="noStrike" kern="0" cap="none" spc="0" normalizeH="0" baseline="0" noProof="0" dirty="0">
                <a:ln>
                  <a:noFill/>
                </a:ln>
                <a:solidFill>
                  <a:sysClr val="windowText" lastClr="000000"/>
                </a:solidFill>
                <a:effectLst/>
                <a:uLnTx/>
                <a:uFillTx/>
              </a:endParaRPr>
            </a:p>
          </p:txBody>
        </p:sp>
        <p:sp>
          <p:nvSpPr>
            <p:cNvPr id="24" name="Rectangle 23"/>
            <p:cNvSpPr/>
            <p:nvPr/>
          </p:nvSpPr>
          <p:spPr>
            <a:xfrm>
              <a:off x="5515767" y="2477110"/>
              <a:ext cx="389733" cy="6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5" name="Rectangle 24"/>
            <p:cNvSpPr/>
            <p:nvPr/>
          </p:nvSpPr>
          <p:spPr>
            <a:xfrm>
              <a:off x="5515767" y="2586567"/>
              <a:ext cx="389733" cy="6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5515767" y="2696024"/>
              <a:ext cx="389733" cy="6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7" name="Rectangle 26"/>
            <p:cNvSpPr/>
            <p:nvPr/>
          </p:nvSpPr>
          <p:spPr>
            <a:xfrm>
              <a:off x="5515767" y="2805479"/>
              <a:ext cx="389733" cy="69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grpSp>
        <p:nvGrpSpPr>
          <p:cNvPr id="69" name="Group 68"/>
          <p:cNvGrpSpPr/>
          <p:nvPr/>
        </p:nvGrpSpPr>
        <p:grpSpPr>
          <a:xfrm>
            <a:off x="6124389" y="2166906"/>
            <a:ext cx="4969748" cy="791085"/>
            <a:chOff x="6124389" y="2166906"/>
            <a:chExt cx="4969748" cy="791085"/>
          </a:xfrm>
        </p:grpSpPr>
        <p:sp>
          <p:nvSpPr>
            <p:cNvPr id="7" name="Rectangle 6"/>
            <p:cNvSpPr/>
            <p:nvPr/>
          </p:nvSpPr>
          <p:spPr>
            <a:xfrm>
              <a:off x="6159292" y="2184447"/>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28" name="Rectangle 27"/>
            <p:cNvSpPr/>
            <p:nvPr/>
          </p:nvSpPr>
          <p:spPr>
            <a:xfrm>
              <a:off x="6124389" y="2166906"/>
              <a:ext cx="325730"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100" b="0" i="0" u="none" strike="noStrike" kern="0" cap="none" spc="0" normalizeH="0" baseline="0" noProof="0" dirty="0">
                <a:ln>
                  <a:noFill/>
                </a:ln>
                <a:solidFill>
                  <a:sysClr val="windowText" lastClr="000000"/>
                </a:solidFill>
                <a:effectLst/>
                <a:uLnTx/>
                <a:uFillTx/>
              </a:endParaRPr>
            </a:p>
          </p:txBody>
        </p:sp>
        <p:sp>
          <p:nvSpPr>
            <p:cNvPr id="29" name="Rectangle 28"/>
            <p:cNvSpPr/>
            <p:nvPr/>
          </p:nvSpPr>
          <p:spPr>
            <a:xfrm>
              <a:off x="7415555" y="2184447"/>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30" name="Rectangle 29"/>
            <p:cNvSpPr/>
            <p:nvPr/>
          </p:nvSpPr>
          <p:spPr>
            <a:xfrm>
              <a:off x="7380652" y="2166906"/>
              <a:ext cx="325730"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100" b="0" i="0" u="none" strike="noStrike" kern="0" cap="none" spc="0" normalizeH="0" baseline="0" noProof="0" dirty="0">
                <a:ln>
                  <a:noFill/>
                </a:ln>
                <a:solidFill>
                  <a:sysClr val="windowText" lastClr="000000"/>
                </a:solidFill>
                <a:effectLst/>
                <a:uLnTx/>
                <a:uFillTx/>
              </a:endParaRPr>
            </a:p>
          </p:txBody>
        </p:sp>
        <p:sp>
          <p:nvSpPr>
            <p:cNvPr id="31" name="Rectangle 30"/>
            <p:cNvSpPr/>
            <p:nvPr/>
          </p:nvSpPr>
          <p:spPr>
            <a:xfrm>
              <a:off x="6574837" y="2428516"/>
              <a:ext cx="681095" cy="446018"/>
            </a:xfrm>
            <a:prstGeom prst="rect">
              <a:avLst/>
            </a:prstGeom>
            <a:pattFill prst="lgCheck">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32" name="Rectangle 31"/>
            <p:cNvSpPr/>
            <p:nvPr/>
          </p:nvSpPr>
          <p:spPr>
            <a:xfrm>
              <a:off x="7953160" y="2428516"/>
              <a:ext cx="559035" cy="446018"/>
            </a:xfrm>
            <a:prstGeom prst="rect">
              <a:avLst/>
            </a:prstGeom>
            <a:pattFill prst="lgCheck">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7480447" y="2376172"/>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7480447" y="2515155"/>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7480447" y="2654138"/>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7480447" y="2793121"/>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38" name="Straight Connector 37"/>
            <p:cNvCxnSpPr/>
            <p:nvPr/>
          </p:nvCxnSpPr>
          <p:spPr>
            <a:xfrm>
              <a:off x="7662334" y="2179605"/>
              <a:ext cx="0" cy="775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210186" y="2433358"/>
              <a:ext cx="316442" cy="44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42" name="Rectangle 41"/>
            <p:cNvSpPr/>
            <p:nvPr/>
          </p:nvSpPr>
          <p:spPr>
            <a:xfrm>
              <a:off x="7706382" y="2428516"/>
              <a:ext cx="202731" cy="44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43" name="Rectangle 42"/>
            <p:cNvSpPr/>
            <p:nvPr/>
          </p:nvSpPr>
          <p:spPr>
            <a:xfrm>
              <a:off x="8676967" y="2184447"/>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44" name="Rectangle 43"/>
            <p:cNvSpPr/>
            <p:nvPr/>
          </p:nvSpPr>
          <p:spPr>
            <a:xfrm>
              <a:off x="9214572" y="2428516"/>
              <a:ext cx="559035" cy="446018"/>
            </a:xfrm>
            <a:prstGeom prst="rect">
              <a:avLst/>
            </a:prstGeom>
            <a:pattFill prst="lgCheck">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45" name="Oval 44"/>
            <p:cNvSpPr/>
            <p:nvPr/>
          </p:nvSpPr>
          <p:spPr>
            <a:xfrm>
              <a:off x="8741859" y="2376172"/>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46" name="Oval 45"/>
            <p:cNvSpPr/>
            <p:nvPr/>
          </p:nvSpPr>
          <p:spPr>
            <a:xfrm>
              <a:off x="8741859" y="2515155"/>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47" name="Oval 46"/>
            <p:cNvSpPr/>
            <p:nvPr/>
          </p:nvSpPr>
          <p:spPr>
            <a:xfrm>
              <a:off x="8741859" y="2654138"/>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48" name="Oval 47"/>
            <p:cNvSpPr/>
            <p:nvPr/>
          </p:nvSpPr>
          <p:spPr>
            <a:xfrm>
              <a:off x="8741859" y="2793121"/>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49" name="Straight Connector 48"/>
            <p:cNvCxnSpPr/>
            <p:nvPr/>
          </p:nvCxnSpPr>
          <p:spPr>
            <a:xfrm>
              <a:off x="9122714" y="2182385"/>
              <a:ext cx="0" cy="775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9124806" y="2428516"/>
              <a:ext cx="45719" cy="44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51" name="Rectangle 50"/>
            <p:cNvSpPr/>
            <p:nvPr/>
          </p:nvSpPr>
          <p:spPr>
            <a:xfrm>
              <a:off x="8642211" y="2170026"/>
              <a:ext cx="325730"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100" b="0" i="0" u="none" strike="noStrike" kern="0" cap="none" spc="0" normalizeH="0" baseline="0" noProof="0" dirty="0">
                <a:ln>
                  <a:noFill/>
                </a:ln>
                <a:solidFill>
                  <a:sysClr val="windowText" lastClr="000000"/>
                </a:solidFill>
                <a:effectLst/>
                <a:uLnTx/>
                <a:uFillTx/>
              </a:endParaRPr>
            </a:p>
          </p:txBody>
        </p:sp>
        <p:sp>
          <p:nvSpPr>
            <p:cNvPr id="52" name="Rectangle 51"/>
            <p:cNvSpPr/>
            <p:nvPr/>
          </p:nvSpPr>
          <p:spPr>
            <a:xfrm>
              <a:off x="8895895" y="2402194"/>
              <a:ext cx="181786" cy="84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53" name="Rectangle 52"/>
            <p:cNvSpPr/>
            <p:nvPr/>
          </p:nvSpPr>
          <p:spPr>
            <a:xfrm>
              <a:off x="8895895" y="2538845"/>
              <a:ext cx="181786" cy="84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54" name="Rectangle 53"/>
            <p:cNvSpPr/>
            <p:nvPr/>
          </p:nvSpPr>
          <p:spPr>
            <a:xfrm>
              <a:off x="8895895" y="2675496"/>
              <a:ext cx="181786" cy="84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8895895" y="2812147"/>
              <a:ext cx="181786" cy="84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56" name="Rectangle 55"/>
            <p:cNvSpPr/>
            <p:nvPr/>
          </p:nvSpPr>
          <p:spPr>
            <a:xfrm>
              <a:off x="9920987" y="2184447"/>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57" name="Rectangle 56"/>
            <p:cNvSpPr/>
            <p:nvPr/>
          </p:nvSpPr>
          <p:spPr>
            <a:xfrm>
              <a:off x="10638209" y="2428516"/>
              <a:ext cx="379417" cy="446018"/>
            </a:xfrm>
            <a:prstGeom prst="rect">
              <a:avLst/>
            </a:prstGeom>
            <a:pattFill prst="lgCheck">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58" name="Oval 57"/>
            <p:cNvSpPr/>
            <p:nvPr/>
          </p:nvSpPr>
          <p:spPr>
            <a:xfrm>
              <a:off x="9985879" y="2376172"/>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59" name="Oval 58"/>
            <p:cNvSpPr/>
            <p:nvPr/>
          </p:nvSpPr>
          <p:spPr>
            <a:xfrm>
              <a:off x="9985879" y="2515155"/>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60" name="Oval 59"/>
            <p:cNvSpPr/>
            <p:nvPr/>
          </p:nvSpPr>
          <p:spPr>
            <a:xfrm>
              <a:off x="9985879" y="2654138"/>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61" name="Oval 60"/>
            <p:cNvSpPr/>
            <p:nvPr/>
          </p:nvSpPr>
          <p:spPr>
            <a:xfrm>
              <a:off x="9985879" y="2793121"/>
              <a:ext cx="118533" cy="1185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62" name="Straight Connector 61"/>
            <p:cNvCxnSpPr/>
            <p:nvPr/>
          </p:nvCxnSpPr>
          <p:spPr>
            <a:xfrm>
              <a:off x="10366734" y="2182385"/>
              <a:ext cx="0" cy="775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0396482" y="2428516"/>
              <a:ext cx="199773" cy="44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64" name="Rectangle 63"/>
            <p:cNvSpPr/>
            <p:nvPr/>
          </p:nvSpPr>
          <p:spPr>
            <a:xfrm>
              <a:off x="9886231" y="2170026"/>
              <a:ext cx="325730"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100" b="0" i="0" u="none" strike="noStrike" kern="0" cap="none" spc="0" normalizeH="0" baseline="0" noProof="0" dirty="0">
                <a:ln>
                  <a:noFill/>
                </a:ln>
                <a:solidFill>
                  <a:sysClr val="windowText" lastClr="000000"/>
                </a:solidFill>
                <a:effectLst/>
                <a:uLnTx/>
                <a:uFillTx/>
              </a:endParaRPr>
            </a:p>
          </p:txBody>
        </p:sp>
        <p:sp>
          <p:nvSpPr>
            <p:cNvPr id="65" name="Rectangle 64"/>
            <p:cNvSpPr/>
            <p:nvPr/>
          </p:nvSpPr>
          <p:spPr>
            <a:xfrm>
              <a:off x="10139915" y="2402194"/>
              <a:ext cx="181786" cy="84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66" name="Rectangle 65"/>
            <p:cNvSpPr/>
            <p:nvPr/>
          </p:nvSpPr>
          <p:spPr>
            <a:xfrm>
              <a:off x="10139915" y="2538845"/>
              <a:ext cx="181786" cy="84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67" name="Rectangle 66"/>
            <p:cNvSpPr/>
            <p:nvPr/>
          </p:nvSpPr>
          <p:spPr>
            <a:xfrm>
              <a:off x="10139915" y="2675496"/>
              <a:ext cx="181786" cy="84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68" name="Rectangle 67"/>
            <p:cNvSpPr/>
            <p:nvPr/>
          </p:nvSpPr>
          <p:spPr>
            <a:xfrm>
              <a:off x="10139915" y="2812147"/>
              <a:ext cx="181786" cy="84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grpSp>
        <p:nvGrpSpPr>
          <p:cNvPr id="124" name="Group 123"/>
          <p:cNvGrpSpPr/>
          <p:nvPr/>
        </p:nvGrpSpPr>
        <p:grpSpPr>
          <a:xfrm>
            <a:off x="4788694" y="3112917"/>
            <a:ext cx="2827890" cy="1362815"/>
            <a:chOff x="4788694" y="3112917"/>
            <a:chExt cx="2827890" cy="1362815"/>
          </a:xfrm>
        </p:grpSpPr>
        <p:sp>
          <p:nvSpPr>
            <p:cNvPr id="70" name="TextBox 69"/>
            <p:cNvSpPr txBox="1"/>
            <p:nvPr/>
          </p:nvSpPr>
          <p:spPr>
            <a:xfrm>
              <a:off x="4788694" y="3112917"/>
              <a:ext cx="282789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Relative Panel</a:t>
              </a:r>
              <a:endParaRPr kumimoji="0" lang="ru-RU" sz="3600" b="0" i="0" u="none" strike="noStrike" kern="0" cap="none" spc="0" normalizeH="0" baseline="0" noProof="0" dirty="0">
                <a:ln>
                  <a:noFill/>
                </a:ln>
                <a:solidFill>
                  <a:schemeClr val="bg1"/>
                </a:solidFill>
                <a:effectLst/>
                <a:uLnTx/>
                <a:uFillTx/>
                <a:latin typeface="+mj-lt"/>
              </a:endParaRPr>
            </a:p>
          </p:txBody>
        </p:sp>
        <p:sp>
          <p:nvSpPr>
            <p:cNvPr id="71" name="Rectangle 70"/>
            <p:cNvSpPr/>
            <p:nvPr/>
          </p:nvSpPr>
          <p:spPr>
            <a:xfrm>
              <a:off x="4936331" y="3759248"/>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72" name="Rectangle 71"/>
            <p:cNvSpPr/>
            <p:nvPr/>
          </p:nvSpPr>
          <p:spPr>
            <a:xfrm>
              <a:off x="5519058" y="3703845"/>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73" name="Rectangle 72"/>
            <p:cNvSpPr/>
            <p:nvPr/>
          </p:nvSpPr>
          <p:spPr>
            <a:xfrm>
              <a:off x="4983480" y="3814233"/>
              <a:ext cx="375920" cy="607483"/>
            </a:xfrm>
            <a:prstGeom prst="rect">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74" name="Rectangle 73"/>
            <p:cNvSpPr/>
            <p:nvPr/>
          </p:nvSpPr>
          <p:spPr>
            <a:xfrm>
              <a:off x="5579873" y="3759248"/>
              <a:ext cx="1058929" cy="402119"/>
            </a:xfrm>
            <a:prstGeom prst="rect">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75" name="Rectangle 74"/>
            <p:cNvSpPr/>
            <p:nvPr/>
          </p:nvSpPr>
          <p:spPr>
            <a:xfrm>
              <a:off x="5008033" y="3845983"/>
              <a:ext cx="332317" cy="1291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76" name="Rectangle 75"/>
            <p:cNvSpPr/>
            <p:nvPr/>
          </p:nvSpPr>
          <p:spPr>
            <a:xfrm>
              <a:off x="5220842" y="3988374"/>
              <a:ext cx="116756" cy="90444"/>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77" name="Rectangle 76"/>
            <p:cNvSpPr/>
            <p:nvPr/>
          </p:nvSpPr>
          <p:spPr>
            <a:xfrm>
              <a:off x="5615277" y="3787837"/>
              <a:ext cx="988723" cy="1291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78" name="Rectangle 77"/>
            <p:cNvSpPr/>
            <p:nvPr/>
          </p:nvSpPr>
          <p:spPr>
            <a:xfrm>
              <a:off x="6454874" y="3927135"/>
              <a:ext cx="149126" cy="90444"/>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79" name="Rectangle 78"/>
            <p:cNvSpPr/>
            <p:nvPr/>
          </p:nvSpPr>
          <p:spPr>
            <a:xfrm>
              <a:off x="5113062" y="4299858"/>
              <a:ext cx="116756" cy="90444"/>
            </a:xfrm>
            <a:prstGeom prst="rect">
              <a:avLst/>
            </a:prstGeom>
            <a:pattFill prst="wdUp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80" name="Rectangle 79"/>
            <p:cNvSpPr/>
            <p:nvPr/>
          </p:nvSpPr>
          <p:spPr>
            <a:xfrm>
              <a:off x="5950465" y="4044005"/>
              <a:ext cx="336789" cy="90444"/>
            </a:xfrm>
            <a:prstGeom prst="rect">
              <a:avLst/>
            </a:prstGeom>
            <a:pattFill prst="wdUp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grpSp>
        <p:nvGrpSpPr>
          <p:cNvPr id="1024" name="Group 1023"/>
          <p:cNvGrpSpPr/>
          <p:nvPr/>
        </p:nvGrpSpPr>
        <p:grpSpPr>
          <a:xfrm>
            <a:off x="4788694" y="4752949"/>
            <a:ext cx="2981907" cy="1662825"/>
            <a:chOff x="4788694" y="4601759"/>
            <a:chExt cx="2981907" cy="1662825"/>
          </a:xfrm>
        </p:grpSpPr>
        <p:sp>
          <p:nvSpPr>
            <p:cNvPr id="81" name="TextBox 80"/>
            <p:cNvSpPr txBox="1"/>
            <p:nvPr/>
          </p:nvSpPr>
          <p:spPr>
            <a:xfrm>
              <a:off x="4788694" y="4601759"/>
              <a:ext cx="298190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Command Bar</a:t>
              </a:r>
              <a:endParaRPr kumimoji="0" lang="ru-RU" sz="3600" b="0" i="0" u="none" strike="noStrike" kern="0" cap="none" spc="0" normalizeH="0" baseline="0" noProof="0" dirty="0">
                <a:ln>
                  <a:noFill/>
                </a:ln>
                <a:solidFill>
                  <a:schemeClr val="bg1"/>
                </a:solidFill>
                <a:effectLst/>
                <a:uLnTx/>
                <a:uFillTx/>
                <a:latin typeface="+mj-lt"/>
              </a:endParaRPr>
            </a:p>
          </p:txBody>
        </p:sp>
        <p:sp>
          <p:nvSpPr>
            <p:cNvPr id="84" name="Rectangle 83"/>
            <p:cNvSpPr/>
            <p:nvPr/>
          </p:nvSpPr>
          <p:spPr>
            <a:xfrm>
              <a:off x="4932034" y="5270604"/>
              <a:ext cx="1760174" cy="206272"/>
            </a:xfrm>
            <a:prstGeom prst="rect">
              <a:avLst/>
            </a:prstGeom>
            <a:noFill/>
            <a:ln w="63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85" name="Rectangle 84"/>
            <p:cNvSpPr/>
            <p:nvPr/>
          </p:nvSpPr>
          <p:spPr>
            <a:xfrm>
              <a:off x="6390518" y="5191320"/>
              <a:ext cx="338554"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200" b="0" i="0" u="none" strike="noStrike" kern="0" cap="none" spc="0" normalizeH="0" baseline="0" noProof="0" dirty="0">
                <a:ln>
                  <a:noFill/>
                </a:ln>
                <a:solidFill>
                  <a:sysClr val="windowText" lastClr="000000"/>
                </a:solidFill>
                <a:effectLst/>
                <a:uLnTx/>
                <a:uFillTx/>
              </a:endParaRPr>
            </a:p>
          </p:txBody>
        </p:sp>
        <p:sp>
          <p:nvSpPr>
            <p:cNvPr id="86" name="Rectangle 85"/>
            <p:cNvSpPr/>
            <p:nvPr/>
          </p:nvSpPr>
          <p:spPr>
            <a:xfrm>
              <a:off x="5686287" y="5270604"/>
              <a:ext cx="838691" cy="2308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MDL2 Assets" panose="050A0102010101010101" pitchFamily="18" charset="0"/>
                </a:rPr>
                <a:t>      </a:t>
              </a:r>
              <a:endParaRPr kumimoji="0" lang="ru-RU" sz="900" b="0" i="0" u="none" strike="noStrike" kern="0" cap="none" spc="0" normalizeH="0" baseline="0" noProof="0" dirty="0">
                <a:ln>
                  <a:noFill/>
                </a:ln>
                <a:solidFill>
                  <a:sysClr val="windowText" lastClr="000000"/>
                </a:solidFill>
                <a:effectLst/>
                <a:uLnTx/>
                <a:uFillTx/>
              </a:endParaRPr>
            </a:p>
          </p:txBody>
        </p:sp>
        <p:sp>
          <p:nvSpPr>
            <p:cNvPr id="87" name="Rectangle 86"/>
            <p:cNvSpPr/>
            <p:nvPr/>
          </p:nvSpPr>
          <p:spPr>
            <a:xfrm>
              <a:off x="5838825" y="5476876"/>
              <a:ext cx="853383" cy="787708"/>
            </a:xfrm>
            <a:prstGeom prst="rect">
              <a:avLst/>
            </a:prstGeom>
            <a:no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grpSp>
        <p:nvGrpSpPr>
          <p:cNvPr id="1025" name="Group 1024"/>
          <p:cNvGrpSpPr/>
          <p:nvPr/>
        </p:nvGrpSpPr>
        <p:grpSpPr>
          <a:xfrm>
            <a:off x="8683178" y="3112917"/>
            <a:ext cx="2368401" cy="1547257"/>
            <a:chOff x="8518406" y="4591076"/>
            <a:chExt cx="2368401" cy="1547257"/>
          </a:xfrm>
        </p:grpSpPr>
        <p:sp>
          <p:nvSpPr>
            <p:cNvPr id="82" name="TextBox 81"/>
            <p:cNvSpPr txBox="1"/>
            <p:nvPr/>
          </p:nvSpPr>
          <p:spPr>
            <a:xfrm>
              <a:off x="8518406" y="4591076"/>
              <a:ext cx="189667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Live Tiles</a:t>
              </a:r>
              <a:endParaRPr kumimoji="0" lang="ru-RU" sz="3600" b="0" i="0" u="none" strike="noStrike" kern="0" cap="none" spc="0" normalizeH="0" baseline="0" noProof="0" dirty="0">
                <a:ln>
                  <a:noFill/>
                </a:ln>
                <a:solidFill>
                  <a:schemeClr val="bg1"/>
                </a:solidFill>
                <a:effectLst/>
                <a:uLnTx/>
                <a:uFillTx/>
                <a:latin typeface="+mj-lt"/>
              </a:endParaRPr>
            </a:p>
          </p:txBody>
        </p:sp>
        <p:sp>
          <p:nvSpPr>
            <p:cNvPr id="88" name="Rectangle 87"/>
            <p:cNvSpPr/>
            <p:nvPr/>
          </p:nvSpPr>
          <p:spPr>
            <a:xfrm>
              <a:off x="8642211" y="5237407"/>
              <a:ext cx="528314" cy="528314"/>
            </a:xfrm>
            <a:prstGeom prst="rect">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0" name="Rectangle 89"/>
            <p:cNvSpPr/>
            <p:nvPr/>
          </p:nvSpPr>
          <p:spPr>
            <a:xfrm>
              <a:off x="9253639" y="5237406"/>
              <a:ext cx="632591" cy="632591"/>
            </a:xfrm>
            <a:prstGeom prst="rect">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1" name="Rectangle 90"/>
            <p:cNvSpPr/>
            <p:nvPr/>
          </p:nvSpPr>
          <p:spPr>
            <a:xfrm>
              <a:off x="9985879" y="5237405"/>
              <a:ext cx="900928" cy="900928"/>
            </a:xfrm>
            <a:prstGeom prst="rect">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89" name="Oval 88"/>
            <p:cNvSpPr/>
            <p:nvPr/>
          </p:nvSpPr>
          <p:spPr>
            <a:xfrm>
              <a:off x="9048050" y="5647266"/>
              <a:ext cx="80434" cy="80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3" name="Oval 92"/>
            <p:cNvSpPr/>
            <p:nvPr/>
          </p:nvSpPr>
          <p:spPr>
            <a:xfrm>
              <a:off x="9759822" y="5749347"/>
              <a:ext cx="80434" cy="80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4" name="Oval 93"/>
            <p:cNvSpPr/>
            <p:nvPr/>
          </p:nvSpPr>
          <p:spPr>
            <a:xfrm>
              <a:off x="10770768" y="6015566"/>
              <a:ext cx="80434" cy="80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nvGrpSpPr>
            <p:cNvPr id="105" name="Group 104"/>
            <p:cNvGrpSpPr/>
            <p:nvPr/>
          </p:nvGrpSpPr>
          <p:grpSpPr>
            <a:xfrm>
              <a:off x="8686765" y="5413376"/>
              <a:ext cx="435949" cy="126999"/>
              <a:chOff x="2816071" y="5600700"/>
              <a:chExt cx="1029506" cy="127000"/>
            </a:xfrm>
          </p:grpSpPr>
          <p:cxnSp>
            <p:nvCxnSpPr>
              <p:cNvPr id="106" name="Straight Connector 105"/>
              <p:cNvCxnSpPr/>
              <p:nvPr/>
            </p:nvCxnSpPr>
            <p:spPr>
              <a:xfrm>
                <a:off x="2816071" y="5600700"/>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816071" y="5664200"/>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816071" y="5727700"/>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 name="Rectangle 103"/>
            <p:cNvSpPr/>
            <p:nvPr/>
          </p:nvSpPr>
          <p:spPr>
            <a:xfrm>
              <a:off x="8686765" y="5295900"/>
              <a:ext cx="435949" cy="5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nvGrpSpPr>
            <p:cNvPr id="110" name="Group 109"/>
            <p:cNvGrpSpPr/>
            <p:nvPr/>
          </p:nvGrpSpPr>
          <p:grpSpPr>
            <a:xfrm>
              <a:off x="9303389" y="5413376"/>
              <a:ext cx="536867" cy="126999"/>
              <a:chOff x="2816071" y="5600700"/>
              <a:chExt cx="1267827" cy="127000"/>
            </a:xfrm>
          </p:grpSpPr>
          <p:cxnSp>
            <p:nvCxnSpPr>
              <p:cNvPr id="111" name="Straight Connector 110"/>
              <p:cNvCxnSpPr/>
              <p:nvPr/>
            </p:nvCxnSpPr>
            <p:spPr>
              <a:xfrm>
                <a:off x="2816071" y="5600700"/>
                <a:ext cx="12678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816071" y="5664201"/>
                <a:ext cx="12678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2816071" y="5727700"/>
                <a:ext cx="5458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4" name="Rectangle 113"/>
            <p:cNvSpPr/>
            <p:nvPr/>
          </p:nvSpPr>
          <p:spPr>
            <a:xfrm>
              <a:off x="9303389" y="5295900"/>
              <a:ext cx="536867" cy="53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nvGrpSpPr>
            <p:cNvPr id="118" name="Group 117"/>
            <p:cNvGrpSpPr/>
            <p:nvPr/>
          </p:nvGrpSpPr>
          <p:grpSpPr>
            <a:xfrm>
              <a:off x="10042135" y="5423960"/>
              <a:ext cx="728633" cy="126999"/>
              <a:chOff x="2816071" y="5600700"/>
              <a:chExt cx="1720688" cy="127000"/>
            </a:xfrm>
          </p:grpSpPr>
          <p:cxnSp>
            <p:nvCxnSpPr>
              <p:cNvPr id="119" name="Straight Connector 118"/>
              <p:cNvCxnSpPr/>
              <p:nvPr/>
            </p:nvCxnSpPr>
            <p:spPr>
              <a:xfrm>
                <a:off x="2816071" y="5600700"/>
                <a:ext cx="17206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816071" y="5664201"/>
                <a:ext cx="17206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2816071" y="5727700"/>
                <a:ext cx="5458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2" name="Rectangle 121"/>
            <p:cNvSpPr/>
            <p:nvPr/>
          </p:nvSpPr>
          <p:spPr>
            <a:xfrm>
              <a:off x="10042135" y="5306484"/>
              <a:ext cx="536867" cy="53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nvGrpSpPr>
            <p:cNvPr id="125" name="Group 124"/>
            <p:cNvGrpSpPr/>
            <p:nvPr/>
          </p:nvGrpSpPr>
          <p:grpSpPr>
            <a:xfrm>
              <a:off x="10042135" y="5765801"/>
              <a:ext cx="728633" cy="126999"/>
              <a:chOff x="2816071" y="5600700"/>
              <a:chExt cx="1720688" cy="127000"/>
            </a:xfrm>
          </p:grpSpPr>
          <p:cxnSp>
            <p:nvCxnSpPr>
              <p:cNvPr id="126" name="Straight Connector 125"/>
              <p:cNvCxnSpPr/>
              <p:nvPr/>
            </p:nvCxnSpPr>
            <p:spPr>
              <a:xfrm>
                <a:off x="2816071" y="5600700"/>
                <a:ext cx="17206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2816071" y="5664201"/>
                <a:ext cx="17206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2816071" y="5727700"/>
                <a:ext cx="5458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9" name="Rectangle 128"/>
            <p:cNvSpPr/>
            <p:nvPr/>
          </p:nvSpPr>
          <p:spPr>
            <a:xfrm>
              <a:off x="10042135" y="5648325"/>
              <a:ext cx="536867" cy="53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grpSp>
        <p:nvGrpSpPr>
          <p:cNvPr id="1032" name="Group 1031"/>
          <p:cNvGrpSpPr/>
          <p:nvPr/>
        </p:nvGrpSpPr>
        <p:grpSpPr>
          <a:xfrm>
            <a:off x="8674550" y="4742557"/>
            <a:ext cx="2576346" cy="1443255"/>
            <a:chOff x="8674550" y="4742557"/>
            <a:chExt cx="2576346" cy="1443255"/>
          </a:xfrm>
        </p:grpSpPr>
        <p:sp>
          <p:nvSpPr>
            <p:cNvPr id="162" name="TextBox 161"/>
            <p:cNvSpPr txBox="1"/>
            <p:nvPr/>
          </p:nvSpPr>
          <p:spPr>
            <a:xfrm>
              <a:off x="8674550" y="4742557"/>
              <a:ext cx="257634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Notifications</a:t>
              </a:r>
              <a:endParaRPr kumimoji="0" lang="ru-RU" sz="3600" b="0" i="0" u="none" strike="noStrike" kern="0" cap="none" spc="0" normalizeH="0" baseline="0" noProof="0" dirty="0">
                <a:ln>
                  <a:noFill/>
                </a:ln>
                <a:solidFill>
                  <a:schemeClr val="bg1"/>
                </a:solidFill>
                <a:effectLst/>
                <a:uLnTx/>
                <a:uFillTx/>
                <a:latin typeface="+mj-lt"/>
              </a:endParaRPr>
            </a:p>
          </p:txBody>
        </p:sp>
        <p:sp>
          <p:nvSpPr>
            <p:cNvPr id="164" name="Rectangle 163"/>
            <p:cNvSpPr/>
            <p:nvPr/>
          </p:nvSpPr>
          <p:spPr>
            <a:xfrm>
              <a:off x="9878429" y="5415048"/>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65" name="Rectangle 164"/>
            <p:cNvSpPr/>
            <p:nvPr/>
          </p:nvSpPr>
          <p:spPr>
            <a:xfrm>
              <a:off x="8808808" y="5415048"/>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66" name="Rectangle 165"/>
            <p:cNvSpPr/>
            <p:nvPr/>
          </p:nvSpPr>
          <p:spPr>
            <a:xfrm>
              <a:off x="9337038" y="5415048"/>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28" name="Rectangle 1027"/>
            <p:cNvSpPr/>
            <p:nvPr/>
          </p:nvSpPr>
          <p:spPr>
            <a:xfrm>
              <a:off x="8808808" y="5415444"/>
              <a:ext cx="471487" cy="103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70" name="Straight Connector 169"/>
            <p:cNvCxnSpPr/>
            <p:nvPr/>
          </p:nvCxnSpPr>
          <p:spPr>
            <a:xfrm>
              <a:off x="8999420" y="5532252"/>
              <a:ext cx="902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a:xfrm>
              <a:off x="9335297" y="5415048"/>
              <a:ext cx="471487" cy="264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74" name="Straight Connector 173"/>
            <p:cNvCxnSpPr/>
            <p:nvPr/>
          </p:nvCxnSpPr>
          <p:spPr>
            <a:xfrm>
              <a:off x="9525909" y="5693306"/>
              <a:ext cx="902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31" name="Rectangle 1030"/>
            <p:cNvSpPr/>
            <p:nvPr/>
          </p:nvSpPr>
          <p:spPr>
            <a:xfrm>
              <a:off x="9384023" y="5597888"/>
              <a:ext cx="168275" cy="49591"/>
            </a:xfrm>
            <a:prstGeom prst="rect">
              <a:avLst/>
            </a:prstGeom>
            <a:solidFill>
              <a:schemeClr val="accent1"/>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76" name="Rectangle 175"/>
            <p:cNvSpPr/>
            <p:nvPr/>
          </p:nvSpPr>
          <p:spPr>
            <a:xfrm>
              <a:off x="9583729" y="5597531"/>
              <a:ext cx="168275" cy="49591"/>
            </a:xfrm>
            <a:prstGeom prst="rect">
              <a:avLst/>
            </a:prstGeom>
            <a:solidFill>
              <a:schemeClr val="accent1"/>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77" name="Rectangle 176"/>
            <p:cNvSpPr/>
            <p:nvPr/>
          </p:nvSpPr>
          <p:spPr>
            <a:xfrm>
              <a:off x="10579851" y="5866043"/>
              <a:ext cx="471487" cy="264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78" name="Rectangle 177"/>
            <p:cNvSpPr/>
            <p:nvPr/>
          </p:nvSpPr>
          <p:spPr>
            <a:xfrm>
              <a:off x="10628577" y="6048883"/>
              <a:ext cx="168275" cy="49591"/>
            </a:xfrm>
            <a:prstGeom prst="rect">
              <a:avLst/>
            </a:prstGeom>
            <a:solidFill>
              <a:schemeClr val="accent1"/>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79" name="Rectangle 178"/>
            <p:cNvSpPr/>
            <p:nvPr/>
          </p:nvSpPr>
          <p:spPr>
            <a:xfrm>
              <a:off x="10828283" y="6048526"/>
              <a:ext cx="168275" cy="49591"/>
            </a:xfrm>
            <a:prstGeom prst="rect">
              <a:avLst/>
            </a:prstGeom>
            <a:solidFill>
              <a:schemeClr val="accent1"/>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81" name="Rectangle 180"/>
            <p:cNvSpPr/>
            <p:nvPr/>
          </p:nvSpPr>
          <p:spPr>
            <a:xfrm>
              <a:off x="10630695" y="5964595"/>
              <a:ext cx="360000" cy="45719"/>
            </a:xfrm>
            <a:prstGeom prst="rect">
              <a:avLst/>
            </a:prstGeom>
            <a:noFill/>
            <a:ln w="63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154075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fade">
                                      <p:cBhvr>
                                        <p:cTn id="17" dur="500"/>
                                        <p:tgtEl>
                                          <p:spTgt spid="1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4"/>
                                        </p:tgtEl>
                                        <p:attrNameLst>
                                          <p:attrName>style.visibility</p:attrName>
                                        </p:attrNameLst>
                                      </p:cBhvr>
                                      <p:to>
                                        <p:strVal val="visible"/>
                                      </p:to>
                                    </p:set>
                                    <p:animEffect transition="in" filter="fade">
                                      <p:cBhvr>
                                        <p:cTn id="22" dur="500"/>
                                        <p:tgtEl>
                                          <p:spTgt spid="10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5"/>
                                        </p:tgtEl>
                                        <p:attrNameLst>
                                          <p:attrName>style.visibility</p:attrName>
                                        </p:attrNameLst>
                                      </p:cBhvr>
                                      <p:to>
                                        <p:strVal val="visible"/>
                                      </p:to>
                                    </p:set>
                                    <p:animEffect transition="in" filter="fade">
                                      <p:cBhvr>
                                        <p:cTn id="27" dur="500"/>
                                        <p:tgtEl>
                                          <p:spTgt spid="10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Notifications Visualizer</a:t>
            </a:r>
            <a:endParaRPr lang="ru-RU" dirty="0"/>
          </a:p>
        </p:txBody>
      </p:sp>
      <p:sp>
        <p:nvSpPr>
          <p:cNvPr id="3" name="Subtitle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2416350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3592855" cy="161274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ТОЧКИ ПЕРЕКЛЮЧЕНИЯ</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Опорные экраны</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Гибкий дизайн в окрестности </a:t>
            </a:r>
          </a:p>
        </p:txBody>
      </p:sp>
      <p:sp>
        <p:nvSpPr>
          <p:cNvPr id="3" name="Rectangle 2"/>
          <p:cNvSpPr/>
          <p:nvPr/>
        </p:nvSpPr>
        <p:spPr>
          <a:xfrm>
            <a:off x="2473821" y="4343929"/>
            <a:ext cx="587532" cy="954739"/>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sp>
        <p:nvSpPr>
          <p:cNvPr id="4" name="Rectangle 3"/>
          <p:cNvSpPr/>
          <p:nvPr/>
        </p:nvSpPr>
        <p:spPr>
          <a:xfrm>
            <a:off x="3869209" y="4050163"/>
            <a:ext cx="807856" cy="1248505"/>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sp>
        <p:nvSpPr>
          <p:cNvPr id="5" name="Rectangle 4"/>
          <p:cNvSpPr/>
          <p:nvPr/>
        </p:nvSpPr>
        <p:spPr>
          <a:xfrm>
            <a:off x="1225384" y="4564253"/>
            <a:ext cx="440581" cy="734415"/>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grpSp>
        <p:nvGrpSpPr>
          <p:cNvPr id="6" name="Group 5"/>
          <p:cNvGrpSpPr/>
          <p:nvPr/>
        </p:nvGrpSpPr>
        <p:grpSpPr>
          <a:xfrm>
            <a:off x="5484922" y="3903280"/>
            <a:ext cx="2056362" cy="1395388"/>
            <a:chOff x="4079776" y="2492896"/>
            <a:chExt cx="2016224" cy="1368152"/>
          </a:xfrm>
        </p:grpSpPr>
        <p:sp>
          <p:nvSpPr>
            <p:cNvPr id="7" name="Rectangle 6"/>
            <p:cNvSpPr/>
            <p:nvPr/>
          </p:nvSpPr>
          <p:spPr>
            <a:xfrm>
              <a:off x="4079776" y="2492896"/>
              <a:ext cx="2016224" cy="129614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cxnSp>
          <p:nvCxnSpPr>
            <p:cNvPr id="8" name="Straight Connector 7"/>
            <p:cNvCxnSpPr/>
            <p:nvPr/>
          </p:nvCxnSpPr>
          <p:spPr>
            <a:xfrm>
              <a:off x="4079776" y="3861048"/>
              <a:ext cx="20162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8349140" y="3023844"/>
            <a:ext cx="3451750" cy="2276686"/>
            <a:chOff x="6672064" y="2492896"/>
            <a:chExt cx="3384376" cy="2232248"/>
          </a:xfrm>
        </p:grpSpPr>
        <p:sp>
          <p:nvSpPr>
            <p:cNvPr id="10" name="Rectangle 9"/>
            <p:cNvSpPr/>
            <p:nvPr/>
          </p:nvSpPr>
          <p:spPr>
            <a:xfrm>
              <a:off x="6672064" y="2492896"/>
              <a:ext cx="3384376" cy="21602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cxnSp>
          <p:nvCxnSpPr>
            <p:cNvPr id="11" name="Straight Connector 10"/>
            <p:cNvCxnSpPr/>
            <p:nvPr/>
          </p:nvCxnSpPr>
          <p:spPr>
            <a:xfrm>
              <a:off x="7356140" y="4725144"/>
              <a:ext cx="20162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1225384" y="4564253"/>
            <a:ext cx="440581" cy="73441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grpSp>
        <p:nvGrpSpPr>
          <p:cNvPr id="13" name="Group 12"/>
          <p:cNvGrpSpPr/>
          <p:nvPr/>
        </p:nvGrpSpPr>
        <p:grpSpPr>
          <a:xfrm>
            <a:off x="8349141" y="3019653"/>
            <a:ext cx="3455774" cy="2204643"/>
            <a:chOff x="50073" y="1701631"/>
            <a:chExt cx="3388321" cy="2161611"/>
          </a:xfrm>
        </p:grpSpPr>
        <p:sp>
          <p:nvSpPr>
            <p:cNvPr id="14" name="Rectangle 13"/>
            <p:cNvSpPr/>
            <p:nvPr/>
          </p:nvSpPr>
          <p:spPr>
            <a:xfrm>
              <a:off x="51452" y="1702544"/>
              <a:ext cx="3384376" cy="21602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cxnSp>
          <p:nvCxnSpPr>
            <p:cNvPr id="15" name="Straight Connector 14"/>
            <p:cNvCxnSpPr/>
            <p:nvPr/>
          </p:nvCxnSpPr>
          <p:spPr>
            <a:xfrm flipV="1">
              <a:off x="51452" y="1701631"/>
              <a:ext cx="2156116" cy="21616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93406" y="1701631"/>
              <a:ext cx="2156116" cy="21616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37422" y="1701631"/>
              <a:ext cx="2156116" cy="21616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79376" y="1701631"/>
              <a:ext cx="2156116" cy="21616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27516" y="1701631"/>
              <a:ext cx="2156116" cy="21616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769470" y="1701631"/>
              <a:ext cx="2156116" cy="21616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913486" y="1701631"/>
              <a:ext cx="2156116" cy="21616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055440" y="1701631"/>
              <a:ext cx="2156116" cy="21616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209583" y="1701631"/>
              <a:ext cx="2156116" cy="21616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351537" y="1772131"/>
              <a:ext cx="2085795" cy="20911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495553" y="1916832"/>
              <a:ext cx="1941462" cy="19464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637507" y="2058655"/>
              <a:ext cx="1799999" cy="18045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785647" y="2206283"/>
              <a:ext cx="1652747" cy="16569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7601" y="2348599"/>
              <a:ext cx="1510793" cy="1514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071617" y="2495554"/>
              <a:ext cx="1364211" cy="13676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213571" y="2637627"/>
              <a:ext cx="1222499" cy="12256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353645" y="2781340"/>
              <a:ext cx="1079151" cy="10819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495599" y="2923803"/>
              <a:ext cx="937050" cy="9394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639615" y="3068960"/>
              <a:ext cx="792263" cy="7942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781569" y="3212976"/>
              <a:ext cx="648612" cy="6502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929709" y="3356992"/>
              <a:ext cx="504962" cy="5062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071663" y="3501008"/>
              <a:ext cx="361312" cy="362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215679" y="3645024"/>
              <a:ext cx="217662" cy="2182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357633" y="3785879"/>
              <a:ext cx="77165" cy="773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0073" y="1701631"/>
              <a:ext cx="1005550" cy="10081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4420" y="1701631"/>
              <a:ext cx="1133157" cy="11360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64420" y="1701631"/>
              <a:ext cx="1277173" cy="12804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6424" y="1701631"/>
              <a:ext cx="1427123" cy="14307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6424" y="1701631"/>
              <a:ext cx="1575263" cy="15792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6424" y="1701631"/>
              <a:ext cx="1717217" cy="1721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6424" y="1701631"/>
              <a:ext cx="1861233" cy="18659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6424" y="1701631"/>
              <a:ext cx="2003187" cy="2008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6580" y="1701631"/>
              <a:ext cx="142829" cy="1431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4884" y="1701631"/>
              <a:ext cx="286479" cy="2872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9374" y="1701631"/>
              <a:ext cx="430129" cy="4312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7678" y="1701631"/>
              <a:ext cx="573779" cy="5752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8044" y="1701631"/>
              <a:ext cx="717429" cy="7192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9196" y="1701632"/>
              <a:ext cx="858231" cy="8604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a:xfrm>
            <a:off x="3869209" y="4050163"/>
            <a:ext cx="807856" cy="124850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sp>
        <p:nvSpPr>
          <p:cNvPr id="54" name="Rectangle 53"/>
          <p:cNvSpPr/>
          <p:nvPr/>
        </p:nvSpPr>
        <p:spPr>
          <a:xfrm>
            <a:off x="5484922" y="3903280"/>
            <a:ext cx="2056362" cy="1321947"/>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a:ln>
                <a:noFill/>
              </a:ln>
              <a:solidFill>
                <a:srgbClr val="FFFFFF"/>
              </a:solidFill>
              <a:effectLst/>
              <a:uLnTx/>
              <a:uFillTx/>
              <a:latin typeface="Aktiv Grotesk Hairline"/>
              <a:ea typeface="Microsoft JhengHei"/>
            </a:endParaRPr>
          </a:p>
        </p:txBody>
      </p:sp>
      <p:sp>
        <p:nvSpPr>
          <p:cNvPr id="55" name="Rounded Rectangle 54"/>
          <p:cNvSpPr/>
          <p:nvPr/>
        </p:nvSpPr>
        <p:spPr>
          <a:xfrm>
            <a:off x="8349141" y="5519923"/>
            <a:ext cx="1502751" cy="733485"/>
          </a:xfrm>
          <a:prstGeom prst="roundRect">
            <a:avLst>
              <a:gd name="adj" fmla="val 50000"/>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40” TV</a:t>
            </a:r>
          </a:p>
        </p:txBody>
      </p:sp>
      <p:sp>
        <p:nvSpPr>
          <p:cNvPr id="56" name="Rounded Rectangle 55"/>
          <p:cNvSpPr/>
          <p:nvPr/>
        </p:nvSpPr>
        <p:spPr>
          <a:xfrm>
            <a:off x="564409" y="5519923"/>
            <a:ext cx="1762529" cy="733485"/>
          </a:xfrm>
          <a:prstGeom prst="roundRect">
            <a:avLst>
              <a:gd name="adj" fmla="val 5000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5” phone</a:t>
            </a:r>
          </a:p>
        </p:txBody>
      </p:sp>
      <p:sp>
        <p:nvSpPr>
          <p:cNvPr id="57" name="Rounded Rectangle 56"/>
          <p:cNvSpPr/>
          <p:nvPr/>
        </p:nvSpPr>
        <p:spPr>
          <a:xfrm>
            <a:off x="3391873" y="5519923"/>
            <a:ext cx="1762529" cy="733485"/>
          </a:xfrm>
          <a:prstGeom prst="roundRect">
            <a:avLst>
              <a:gd name="adj" fmla="val 5000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8” tablet</a:t>
            </a:r>
          </a:p>
        </p:txBody>
      </p:sp>
      <p:sp>
        <p:nvSpPr>
          <p:cNvPr id="58" name="Rounded Rectangle 57"/>
          <p:cNvSpPr/>
          <p:nvPr/>
        </p:nvSpPr>
        <p:spPr>
          <a:xfrm>
            <a:off x="5631839" y="5519923"/>
            <a:ext cx="1762529" cy="733485"/>
          </a:xfrm>
          <a:prstGeom prst="roundRect">
            <a:avLst>
              <a:gd name="adj" fmla="val 50000"/>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13” laptop</a:t>
            </a:r>
          </a:p>
        </p:txBody>
      </p:sp>
      <p:sp>
        <p:nvSpPr>
          <p:cNvPr id="59" name="TextBox 58"/>
          <p:cNvSpPr txBox="1"/>
          <p:nvPr/>
        </p:nvSpPr>
        <p:spPr>
          <a:xfrm>
            <a:off x="564409" y="6286320"/>
            <a:ext cx="1762529" cy="38230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GB" sz="1836" b="0" i="0" u="none" strike="noStrike" kern="0" cap="none" spc="0" normalizeH="0" baseline="0" noProof="0" dirty="0">
                <a:ln>
                  <a:noFill/>
                </a:ln>
                <a:solidFill>
                  <a:schemeClr val="accent3">
                    <a:lumMod val="60000"/>
                    <a:lumOff val="40000"/>
                  </a:schemeClr>
                </a:solidFill>
                <a:effectLst/>
                <a:uLnTx/>
                <a:uFillTx/>
                <a:latin typeface="Segoe UI Light" panose="020B0502040204020203" pitchFamily="34" charset="0"/>
                <a:ea typeface="Microsoft JhengHei"/>
                <a:cs typeface="Segoe UI Light" panose="020B0502040204020203" pitchFamily="34" charset="0"/>
              </a:rPr>
              <a:t>15:9</a:t>
            </a:r>
          </a:p>
        </p:txBody>
      </p:sp>
      <p:sp>
        <p:nvSpPr>
          <p:cNvPr id="60" name="TextBox 59"/>
          <p:cNvSpPr txBox="1"/>
          <p:nvPr/>
        </p:nvSpPr>
        <p:spPr>
          <a:xfrm>
            <a:off x="3391873" y="6286320"/>
            <a:ext cx="1762529" cy="38230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GB" sz="1836" b="0" i="0" u="none" strike="noStrike" kern="0" cap="none" spc="0" normalizeH="0" baseline="0" noProof="0" dirty="0">
                <a:ln>
                  <a:noFill/>
                </a:ln>
                <a:solidFill>
                  <a:schemeClr val="accent3">
                    <a:lumMod val="60000"/>
                    <a:lumOff val="40000"/>
                  </a:schemeClr>
                </a:solidFill>
                <a:effectLst/>
                <a:uLnTx/>
                <a:uFillTx/>
                <a:latin typeface="Segoe UI Light" panose="020B0502040204020203" pitchFamily="34" charset="0"/>
                <a:ea typeface="Microsoft JhengHei"/>
                <a:cs typeface="Segoe UI Light" panose="020B0502040204020203" pitchFamily="34" charset="0"/>
              </a:rPr>
              <a:t>16:9</a:t>
            </a:r>
          </a:p>
        </p:txBody>
      </p:sp>
      <p:sp>
        <p:nvSpPr>
          <p:cNvPr id="61" name="TextBox 60"/>
          <p:cNvSpPr txBox="1"/>
          <p:nvPr/>
        </p:nvSpPr>
        <p:spPr>
          <a:xfrm>
            <a:off x="5631839" y="6286320"/>
            <a:ext cx="1762529" cy="38230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GB" sz="1836" b="0" i="0" u="none" strike="noStrike" kern="0" cap="none" spc="0" normalizeH="0" baseline="0" noProof="0" dirty="0">
                <a:ln>
                  <a:noFill/>
                </a:ln>
                <a:solidFill>
                  <a:schemeClr val="accent3">
                    <a:lumMod val="60000"/>
                    <a:lumOff val="40000"/>
                  </a:schemeClr>
                </a:solidFill>
                <a:effectLst/>
                <a:uLnTx/>
                <a:uFillTx/>
                <a:latin typeface="Segoe UI Light" panose="020B0502040204020203" pitchFamily="34" charset="0"/>
                <a:ea typeface="Microsoft JhengHei"/>
                <a:cs typeface="Segoe UI Light" panose="020B0502040204020203" pitchFamily="34" charset="0"/>
              </a:rPr>
              <a:t>16:9</a:t>
            </a:r>
          </a:p>
        </p:txBody>
      </p:sp>
      <p:sp>
        <p:nvSpPr>
          <p:cNvPr id="62" name="TextBox 61"/>
          <p:cNvSpPr txBox="1"/>
          <p:nvPr/>
        </p:nvSpPr>
        <p:spPr>
          <a:xfrm>
            <a:off x="9195762" y="6286320"/>
            <a:ext cx="1762529" cy="38230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GB" sz="1836" b="0" i="0" u="none" strike="noStrike" kern="0" cap="none" spc="0" normalizeH="0" baseline="0" noProof="0" dirty="0">
                <a:ln>
                  <a:noFill/>
                </a:ln>
                <a:solidFill>
                  <a:schemeClr val="accent3">
                    <a:lumMod val="60000"/>
                    <a:lumOff val="40000"/>
                  </a:schemeClr>
                </a:solidFill>
                <a:effectLst/>
                <a:uLnTx/>
                <a:uFillTx/>
                <a:latin typeface="Segoe UI Light" panose="020B0502040204020203" pitchFamily="34" charset="0"/>
                <a:ea typeface="Microsoft JhengHei"/>
                <a:cs typeface="Segoe UI Light" panose="020B0502040204020203" pitchFamily="34" charset="0"/>
              </a:rPr>
              <a:t>16:9</a:t>
            </a:r>
          </a:p>
        </p:txBody>
      </p:sp>
      <p:sp>
        <p:nvSpPr>
          <p:cNvPr id="63" name="Rounded Rectangle 62"/>
          <p:cNvSpPr/>
          <p:nvPr/>
        </p:nvSpPr>
        <p:spPr>
          <a:xfrm>
            <a:off x="10300757" y="5519923"/>
            <a:ext cx="1502751" cy="733485"/>
          </a:xfrm>
          <a:prstGeom prst="roundRect">
            <a:avLst>
              <a:gd name="adj" fmla="val 50000"/>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GB" sz="2448"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84” Hub</a:t>
            </a:r>
          </a:p>
        </p:txBody>
      </p:sp>
    </p:spTree>
    <p:extLst>
      <p:ext uri="{BB962C8B-B14F-4D97-AF65-F5344CB8AC3E}">
        <p14:creationId xmlns:p14="http://schemas.microsoft.com/office/powerpoint/2010/main" val="1996894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grpId="0" nodeType="withEffect">
                                  <p:stCondLst>
                                    <p:cond delay="10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2" grpId="0" animBg="1"/>
      <p:bldP spid="53" grpId="0" animBg="1"/>
      <p:bldP spid="54" grpId="0" animBg="1"/>
      <p:bldP spid="55" grpId="0" animBg="1"/>
      <p:bldP spid="56" grpId="0" animBg="1"/>
      <p:bldP spid="57" grpId="0" animBg="1"/>
      <p:bldP spid="58" grpId="0" animBg="1"/>
      <p:bldP spid="59" grpId="0"/>
      <p:bldP spid="60" grpId="0"/>
      <p:bldP spid="61" grpId="0"/>
      <p:bldP spid="62" grpId="0"/>
      <p:bldP spid="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3614287" cy="161274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ТОЧКИ ПЕРЕКЛЮЧЕНИЯ</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Опорные экраны</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Гибкий дизайн в окрестности </a:t>
            </a:r>
          </a:p>
        </p:txBody>
      </p:sp>
      <p:grpSp>
        <p:nvGrpSpPr>
          <p:cNvPr id="3" name="Group 2"/>
          <p:cNvGrpSpPr/>
          <p:nvPr/>
        </p:nvGrpSpPr>
        <p:grpSpPr>
          <a:xfrm>
            <a:off x="779727" y="3093535"/>
            <a:ext cx="9222102" cy="3487663"/>
            <a:chOff x="2658533" y="3093535"/>
            <a:chExt cx="9222102" cy="3487663"/>
          </a:xfrm>
        </p:grpSpPr>
        <p:grpSp>
          <p:nvGrpSpPr>
            <p:cNvPr id="69" name="Group 68"/>
            <p:cNvGrpSpPr/>
            <p:nvPr/>
          </p:nvGrpSpPr>
          <p:grpSpPr>
            <a:xfrm>
              <a:off x="2777066" y="3903405"/>
              <a:ext cx="9103569" cy="2677793"/>
              <a:chOff x="851488" y="3337001"/>
              <a:chExt cx="11029148" cy="3244198"/>
            </a:xfrm>
          </p:grpSpPr>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488" y="3911599"/>
                <a:ext cx="1634623" cy="2669599"/>
              </a:xfrm>
              <a:prstGeom prst="rect">
                <a:avLst/>
              </a:prstGeom>
              <a:ln>
                <a:solidFill>
                  <a:srgbClr val="404040"/>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8893" y="3759931"/>
                <a:ext cx="4881884" cy="2821268"/>
              </a:xfrm>
              <a:prstGeom prst="rect">
                <a:avLst/>
              </a:prstGeom>
              <a:ln>
                <a:solidFill>
                  <a:srgbClr val="404040"/>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1269" y="3337001"/>
                <a:ext cx="6089367" cy="3244198"/>
              </a:xfrm>
              <a:prstGeom prst="rect">
                <a:avLst/>
              </a:prstGeom>
              <a:ln>
                <a:solidFill>
                  <a:srgbClr val="404040"/>
                </a:solidFill>
              </a:ln>
            </p:spPr>
          </p:pic>
        </p:grpSp>
        <p:cxnSp>
          <p:nvCxnSpPr>
            <p:cNvPr id="71" name="Straight Arrow Connector 70"/>
            <p:cNvCxnSpPr/>
            <p:nvPr/>
          </p:nvCxnSpPr>
          <p:spPr>
            <a:xfrm>
              <a:off x="6854411" y="3462867"/>
              <a:ext cx="31362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735878" y="3093535"/>
              <a:ext cx="11833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1800" b="0" i="0" u="none" strike="noStrike" kern="0" cap="none" spc="0" normalizeH="0" baseline="0" noProof="0" dirty="0">
                  <a:ln>
                    <a:noFill/>
                  </a:ln>
                  <a:solidFill>
                    <a:schemeClr val="bg1"/>
                  </a:solidFill>
                  <a:effectLst/>
                  <a:uLnTx/>
                  <a:uFillTx/>
                  <a:latin typeface="+mj-lt"/>
                </a:rPr>
                <a:t>1024</a:t>
              </a:r>
              <a:r>
                <a:rPr kumimoji="0" lang="en-US" sz="1800" b="0" i="0" u="none" strike="noStrike" kern="0" cap="none" spc="0" normalizeH="0" baseline="0" noProof="0" dirty="0">
                  <a:ln>
                    <a:noFill/>
                  </a:ln>
                  <a:solidFill>
                    <a:schemeClr val="bg1"/>
                  </a:solidFill>
                  <a:effectLst/>
                  <a:uLnTx/>
                  <a:uFillTx/>
                  <a:latin typeface="+mj-lt"/>
                </a:rPr>
                <a:t>+</a:t>
              </a:r>
              <a:r>
                <a:rPr kumimoji="0" lang="ru-RU" sz="1800" b="0" i="0" u="none" strike="noStrike" kern="0" cap="none" spc="0" normalizeH="0" baseline="0" noProof="0" dirty="0">
                  <a:ln>
                    <a:noFill/>
                  </a:ln>
                  <a:solidFill>
                    <a:schemeClr val="bg1"/>
                  </a:solidFill>
                  <a:effectLst/>
                  <a:uLnTx/>
                  <a:uFillTx/>
                  <a:latin typeface="+mj-lt"/>
                </a:rPr>
                <a:t> </a:t>
              </a:r>
              <a:r>
                <a:rPr kumimoji="0" lang="en-US" sz="1800" b="0" i="0" u="none" strike="noStrike" kern="0" cap="none" spc="0" normalizeH="0" baseline="0" noProof="0" dirty="0" err="1">
                  <a:ln>
                    <a:noFill/>
                  </a:ln>
                  <a:solidFill>
                    <a:schemeClr val="bg1"/>
                  </a:solidFill>
                  <a:effectLst/>
                  <a:uLnTx/>
                  <a:uFillTx/>
                  <a:latin typeface="+mj-lt"/>
                </a:rPr>
                <a:t>epx</a:t>
              </a:r>
              <a:endParaRPr kumimoji="0" lang="ru-RU" sz="1800" b="0" i="0" u="none" strike="noStrike" kern="0" cap="none" spc="0" normalizeH="0" baseline="0" noProof="0" dirty="0">
                <a:ln>
                  <a:noFill/>
                </a:ln>
                <a:solidFill>
                  <a:schemeClr val="bg1"/>
                </a:solidFill>
                <a:effectLst/>
                <a:uLnTx/>
                <a:uFillTx/>
                <a:latin typeface="+mj-lt"/>
              </a:endParaRPr>
            </a:p>
          </p:txBody>
        </p:sp>
        <p:cxnSp>
          <p:nvCxnSpPr>
            <p:cNvPr id="73" name="Straight Arrow Connector 72"/>
            <p:cNvCxnSpPr/>
            <p:nvPr/>
          </p:nvCxnSpPr>
          <p:spPr>
            <a:xfrm>
              <a:off x="3980023" y="3927287"/>
              <a:ext cx="181964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861490" y="3557955"/>
              <a:ext cx="10951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rPr>
                <a:t>720+</a:t>
              </a:r>
              <a:r>
                <a:rPr kumimoji="0" lang="ru-RU" sz="1800" b="0" i="0" u="none" strike="noStrike" kern="0" cap="none" spc="0" normalizeH="0" baseline="0" noProof="0" dirty="0">
                  <a:ln>
                    <a:noFill/>
                  </a:ln>
                  <a:solidFill>
                    <a:schemeClr val="bg1"/>
                  </a:solidFill>
                  <a:effectLst/>
                  <a:uLnTx/>
                  <a:uFillTx/>
                  <a:latin typeface="+mj-lt"/>
                </a:rPr>
                <a:t> </a:t>
              </a:r>
              <a:r>
                <a:rPr kumimoji="0" lang="en-US" sz="1800" b="0" i="0" u="none" strike="noStrike" kern="0" cap="none" spc="0" normalizeH="0" baseline="0" noProof="0" dirty="0" err="1">
                  <a:ln>
                    <a:noFill/>
                  </a:ln>
                  <a:solidFill>
                    <a:schemeClr val="bg1"/>
                  </a:solidFill>
                  <a:effectLst/>
                  <a:uLnTx/>
                  <a:uFillTx/>
                  <a:latin typeface="+mj-lt"/>
                </a:rPr>
                <a:t>epx</a:t>
              </a:r>
              <a:endParaRPr kumimoji="0" lang="ru-RU" sz="1800" b="0" i="0" u="none" strike="noStrike" kern="0" cap="none" spc="0" normalizeH="0" baseline="0" noProof="0" dirty="0">
                <a:ln>
                  <a:noFill/>
                </a:ln>
                <a:solidFill>
                  <a:schemeClr val="bg1"/>
                </a:solidFill>
                <a:effectLst/>
                <a:uLnTx/>
                <a:uFillTx/>
                <a:latin typeface="+mj-lt"/>
              </a:endParaRPr>
            </a:p>
          </p:txBody>
        </p:sp>
        <p:cxnSp>
          <p:nvCxnSpPr>
            <p:cNvPr id="76" name="Straight Arrow Connector 75"/>
            <p:cNvCxnSpPr/>
            <p:nvPr/>
          </p:nvCxnSpPr>
          <p:spPr>
            <a:xfrm>
              <a:off x="2777066" y="4130424"/>
              <a:ext cx="108442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658533" y="3761092"/>
              <a:ext cx="109837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rPr>
                <a:t>320+</a:t>
              </a:r>
              <a:r>
                <a:rPr kumimoji="0" lang="ru-RU" sz="1800" b="0" i="0" u="none" strike="noStrike" kern="0" cap="none" spc="0" normalizeH="0" baseline="0" noProof="0" dirty="0">
                  <a:ln>
                    <a:noFill/>
                  </a:ln>
                  <a:solidFill>
                    <a:schemeClr val="bg1"/>
                  </a:solidFill>
                  <a:effectLst/>
                  <a:uLnTx/>
                  <a:uFillTx/>
                  <a:latin typeface="+mj-lt"/>
                </a:rPr>
                <a:t> </a:t>
              </a:r>
              <a:r>
                <a:rPr kumimoji="0" lang="en-US" sz="1800" b="0" i="0" u="none" strike="noStrike" kern="0" cap="none" spc="0" normalizeH="0" baseline="0" noProof="0" dirty="0" err="1">
                  <a:ln>
                    <a:noFill/>
                  </a:ln>
                  <a:solidFill>
                    <a:schemeClr val="bg1"/>
                  </a:solidFill>
                  <a:effectLst/>
                  <a:uLnTx/>
                  <a:uFillTx/>
                  <a:latin typeface="+mj-lt"/>
                </a:rPr>
                <a:t>epx</a:t>
              </a:r>
              <a:endParaRPr kumimoji="0" lang="ru-RU" sz="1800" b="0" i="0" u="none" strike="noStrike" kern="0" cap="none" spc="0" normalizeH="0" baseline="0" noProof="0" dirty="0">
                <a:ln>
                  <a:noFill/>
                </a:ln>
                <a:solidFill>
                  <a:schemeClr val="bg1"/>
                </a:solidFill>
                <a:effectLst/>
                <a:uLnTx/>
                <a:uFillTx/>
                <a:latin typeface="+mj-lt"/>
              </a:endParaRPr>
            </a:p>
          </p:txBody>
        </p:sp>
      </p:grpSp>
    </p:spTree>
    <p:extLst>
      <p:ext uri="{BB962C8B-B14F-4D97-AF65-F5344CB8AC3E}">
        <p14:creationId xmlns:p14="http://schemas.microsoft.com/office/powerpoint/2010/main" val="3103781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3121945" cy="153580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СТРАТЕГИИ</a:t>
            </a:r>
            <a:br>
              <a:rPr kumimoji="0" lang="ru-RU" sz="2400" b="0" i="0" u="none" strike="noStrike" kern="0" cap="none" spc="0" normalizeH="0" baseline="0" noProof="0" dirty="0">
                <a:ln>
                  <a:noFill/>
                </a:ln>
                <a:solidFill>
                  <a:schemeClr val="bg1"/>
                </a:solidFill>
                <a:effectLst/>
                <a:uLnTx/>
                <a:uFillTx/>
              </a:rPr>
            </a:br>
            <a:r>
              <a:rPr kumimoji="0" lang="ru-RU" sz="2400" b="0" i="0" u="none" strike="noStrike" kern="0" cap="none" spc="0" normalizeH="0" baseline="0" noProof="0" dirty="0">
                <a:ln>
                  <a:noFill/>
                </a:ln>
                <a:solidFill>
                  <a:schemeClr val="bg1"/>
                </a:solidFill>
                <a:effectLst/>
                <a:uLnTx/>
                <a:uFillTx/>
              </a:rPr>
              <a:t>АДАПТАЦИИ</a:t>
            </a:r>
            <a:endParaRPr kumimoji="0" lang="en-US" sz="24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Стандартные практики</a:t>
            </a:r>
            <a:br>
              <a:rPr kumimoji="0" lang="ru-RU" sz="1800" b="0" i="0" u="none" strike="noStrike" kern="0" cap="none" spc="0" normalizeH="0" baseline="0" noProof="0" dirty="0">
                <a:ln>
                  <a:noFill/>
                </a:ln>
                <a:solidFill>
                  <a:schemeClr val="bg1"/>
                </a:solidFill>
                <a:effectLst/>
                <a:uLnTx/>
                <a:uFillTx/>
              </a:rPr>
            </a:br>
            <a:r>
              <a:rPr kumimoji="0" lang="en-US" sz="1800" b="0" i="0" u="none" strike="noStrike" kern="0" cap="none" spc="0" normalizeH="0" baseline="0" noProof="0" dirty="0">
                <a:ln>
                  <a:noFill/>
                </a:ln>
                <a:solidFill>
                  <a:schemeClr val="bg1"/>
                </a:solidFill>
                <a:effectLst/>
                <a:uLnTx/>
                <a:uFillTx/>
              </a:rPr>
              <a:t>Responsive Design </a:t>
            </a:r>
            <a:r>
              <a:rPr kumimoji="0" lang="ru-RU" sz="1800" b="0" i="0" u="none" strike="noStrike" kern="0" cap="none" spc="0" normalizeH="0" baseline="0" noProof="0" dirty="0">
                <a:ln>
                  <a:noFill/>
                </a:ln>
                <a:solidFill>
                  <a:schemeClr val="bg1"/>
                </a:solidFill>
                <a:effectLst/>
                <a:uLnTx/>
                <a:uFillTx/>
              </a:rPr>
              <a:t>из веба</a:t>
            </a:r>
          </a:p>
        </p:txBody>
      </p:sp>
      <p:grpSp>
        <p:nvGrpSpPr>
          <p:cNvPr id="54" name="Group 53"/>
          <p:cNvGrpSpPr/>
          <p:nvPr/>
        </p:nvGrpSpPr>
        <p:grpSpPr>
          <a:xfrm>
            <a:off x="746490" y="3254918"/>
            <a:ext cx="1839093" cy="1417095"/>
            <a:chOff x="746490" y="3254918"/>
            <a:chExt cx="1839093" cy="1417095"/>
          </a:xfrm>
        </p:grpSpPr>
        <p:sp>
          <p:nvSpPr>
            <p:cNvPr id="25" name="TextBox 24"/>
            <p:cNvSpPr txBox="1"/>
            <p:nvPr/>
          </p:nvSpPr>
          <p:spPr>
            <a:xfrm>
              <a:off x="746490" y="3254918"/>
              <a:ext cx="1500732"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RESIZE</a:t>
              </a:r>
              <a:endParaRPr kumimoji="0" lang="ru-RU" sz="3600" b="0" i="0" u="none" strike="noStrike" kern="0" cap="none" spc="0" normalizeH="0" baseline="0" noProof="0" dirty="0">
                <a:ln>
                  <a:noFill/>
                </a:ln>
                <a:solidFill>
                  <a:schemeClr val="bg1"/>
                </a:solidFill>
                <a:effectLst/>
                <a:uLnTx/>
                <a:uFillTx/>
                <a:latin typeface="+mj-lt"/>
              </a:endParaRPr>
            </a:p>
          </p:txBody>
        </p:sp>
        <p:sp>
          <p:nvSpPr>
            <p:cNvPr id="4" name="Rectangle 3"/>
            <p:cNvSpPr/>
            <p:nvPr/>
          </p:nvSpPr>
          <p:spPr>
            <a:xfrm>
              <a:off x="892968" y="3955529"/>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1" name="Rectangle 10"/>
            <p:cNvSpPr/>
            <p:nvPr/>
          </p:nvSpPr>
          <p:spPr>
            <a:xfrm>
              <a:off x="1412433" y="3901249"/>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p:nvPr/>
          </p:nvCxnSpPr>
          <p:spPr>
            <a:xfrm>
              <a:off x="941917" y="40333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41917" y="40968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41917" y="4160308"/>
              <a:ext cx="3280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41917" y="4223808"/>
              <a:ext cx="372533"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941917" y="44905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41917" y="45540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41917" y="46175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488921" y="40023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88921" y="40658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8921" y="4114145"/>
              <a:ext cx="1029506" cy="28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p:nvPr/>
          </p:nvCxnSpPr>
          <p:spPr>
            <a:xfrm>
              <a:off x="1488921" y="44595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488921" y="45230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488921" y="45865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746490" y="4890837"/>
            <a:ext cx="1839093" cy="1423524"/>
            <a:chOff x="746490" y="4890837"/>
            <a:chExt cx="1839093" cy="1423524"/>
          </a:xfrm>
        </p:grpSpPr>
        <p:sp>
          <p:nvSpPr>
            <p:cNvPr id="5" name="TextBox 4"/>
            <p:cNvSpPr txBox="1"/>
            <p:nvPr/>
          </p:nvSpPr>
          <p:spPr>
            <a:xfrm>
              <a:off x="746490" y="4890837"/>
              <a:ext cx="183909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REFLOW</a:t>
              </a:r>
              <a:endParaRPr kumimoji="0" lang="ru-RU" sz="3600" b="0" i="0" u="none" strike="noStrike" kern="0" cap="none" spc="0" normalizeH="0" baseline="0" noProof="0" dirty="0">
                <a:ln>
                  <a:noFill/>
                </a:ln>
                <a:solidFill>
                  <a:schemeClr val="bg1"/>
                </a:solidFill>
                <a:effectLst/>
                <a:uLnTx/>
                <a:uFillTx/>
                <a:latin typeface="+mj-lt"/>
              </a:endParaRPr>
            </a:p>
          </p:txBody>
        </p:sp>
        <p:sp>
          <p:nvSpPr>
            <p:cNvPr id="55" name="Rectangle 54"/>
            <p:cNvSpPr/>
            <p:nvPr/>
          </p:nvSpPr>
          <p:spPr>
            <a:xfrm>
              <a:off x="892968" y="5597877"/>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56" name="Rectangle 55"/>
            <p:cNvSpPr/>
            <p:nvPr/>
          </p:nvSpPr>
          <p:spPr>
            <a:xfrm>
              <a:off x="1412433" y="5543597"/>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57" name="Straight Connector 56"/>
            <p:cNvCxnSpPr/>
            <p:nvPr/>
          </p:nvCxnSpPr>
          <p:spPr>
            <a:xfrm>
              <a:off x="941917" y="56756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41917" y="57391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41917" y="5802656"/>
              <a:ext cx="3280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941917" y="5866156"/>
              <a:ext cx="372533"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61" name="Straight Connector 60"/>
            <p:cNvCxnSpPr/>
            <p:nvPr/>
          </p:nvCxnSpPr>
          <p:spPr>
            <a:xfrm>
              <a:off x="941917" y="61328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41917" y="61963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41917" y="62598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482571" y="5621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482571" y="5685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482571" y="5748681"/>
              <a:ext cx="3081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1482571" y="5812181"/>
              <a:ext cx="441479"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74" name="Straight Connector 73"/>
            <p:cNvCxnSpPr/>
            <p:nvPr/>
          </p:nvCxnSpPr>
          <p:spPr>
            <a:xfrm>
              <a:off x="1482571" y="60788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482571" y="61423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482571" y="62058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026482" y="5621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026482" y="5685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026482" y="5748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026482" y="5812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026482" y="5875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026482" y="5939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4424363" y="3254918"/>
            <a:ext cx="2629246" cy="1417095"/>
            <a:chOff x="4424363" y="3254918"/>
            <a:chExt cx="2629246" cy="1417095"/>
          </a:xfrm>
        </p:grpSpPr>
        <p:sp>
          <p:nvSpPr>
            <p:cNvPr id="6" name="TextBox 5"/>
            <p:cNvSpPr txBox="1"/>
            <p:nvPr/>
          </p:nvSpPr>
          <p:spPr>
            <a:xfrm>
              <a:off x="4424363" y="3254918"/>
              <a:ext cx="262924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REPOSITION</a:t>
              </a:r>
              <a:endParaRPr kumimoji="0" lang="ru-RU" sz="3600" b="0" i="0" u="none" strike="noStrike" kern="0" cap="none" spc="0" normalizeH="0" baseline="0" noProof="0" dirty="0">
                <a:ln>
                  <a:noFill/>
                </a:ln>
                <a:solidFill>
                  <a:schemeClr val="bg1"/>
                </a:solidFill>
                <a:effectLst/>
                <a:uLnTx/>
                <a:uFillTx/>
                <a:latin typeface="+mj-lt"/>
              </a:endParaRPr>
            </a:p>
          </p:txBody>
        </p:sp>
        <p:sp>
          <p:nvSpPr>
            <p:cNvPr id="90" name="Rectangle 89"/>
            <p:cNvSpPr/>
            <p:nvPr/>
          </p:nvSpPr>
          <p:spPr>
            <a:xfrm>
              <a:off x="4569618" y="3955529"/>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1" name="Rectangle 90"/>
            <p:cNvSpPr/>
            <p:nvPr/>
          </p:nvSpPr>
          <p:spPr>
            <a:xfrm>
              <a:off x="5089083" y="3901249"/>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9" name="Rectangle 98"/>
            <p:cNvSpPr/>
            <p:nvPr/>
          </p:nvSpPr>
          <p:spPr>
            <a:xfrm>
              <a:off x="4625975" y="4002343"/>
              <a:ext cx="355600" cy="258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0" name="Rectangle 99"/>
            <p:cNvSpPr/>
            <p:nvPr/>
          </p:nvSpPr>
          <p:spPr>
            <a:xfrm>
              <a:off x="4625975" y="4297753"/>
              <a:ext cx="355600" cy="374259"/>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1" name="Rectangle 100"/>
            <p:cNvSpPr/>
            <p:nvPr/>
          </p:nvSpPr>
          <p:spPr>
            <a:xfrm>
              <a:off x="5148636" y="3964678"/>
              <a:ext cx="395975" cy="431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2" name="Rectangle 101"/>
            <p:cNvSpPr/>
            <p:nvPr/>
          </p:nvSpPr>
          <p:spPr>
            <a:xfrm>
              <a:off x="5584698" y="3966877"/>
              <a:ext cx="633773" cy="429166"/>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3" name="Rectangle 102"/>
            <p:cNvSpPr/>
            <p:nvPr/>
          </p:nvSpPr>
          <p:spPr>
            <a:xfrm>
              <a:off x="5148636" y="4427008"/>
              <a:ext cx="1069835" cy="245005"/>
            </a:xfrm>
            <a:prstGeom prst="rect">
              <a:avLst/>
            </a:prstGeom>
            <a:pattFill prst="divot">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269422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575" y="580551"/>
            <a:ext cx="8066010" cy="11003343"/>
          </a:xfrm>
          <a:prstGeom prst="rect">
            <a:avLst/>
          </a:prstGeom>
          <a:ln w="6350">
            <a:solidFill>
              <a:schemeClr val="bg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79" y="580551"/>
            <a:ext cx="2754955" cy="6994525"/>
          </a:xfrm>
          <a:prstGeom prst="rect">
            <a:avLst/>
          </a:prstGeom>
          <a:ln w="6350">
            <a:solidFill>
              <a:schemeClr val="bg1"/>
            </a:solidFill>
          </a:ln>
        </p:spPr>
      </p:pic>
    </p:spTree>
    <p:extLst>
      <p:ext uri="{BB962C8B-B14F-4D97-AF65-F5344CB8AC3E}">
        <p14:creationId xmlns:p14="http://schemas.microsoft.com/office/powerpoint/2010/main" val="1405229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3121945" cy="153580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СТРАТЕГИИ</a:t>
            </a:r>
            <a:br>
              <a:rPr kumimoji="0" lang="ru-RU" sz="2400" b="0" i="0" u="none" strike="noStrike" kern="0" cap="none" spc="0" normalizeH="0" baseline="0" noProof="0" dirty="0">
                <a:ln>
                  <a:noFill/>
                </a:ln>
                <a:solidFill>
                  <a:schemeClr val="bg1"/>
                </a:solidFill>
                <a:effectLst/>
                <a:uLnTx/>
                <a:uFillTx/>
              </a:rPr>
            </a:br>
            <a:r>
              <a:rPr kumimoji="0" lang="ru-RU" sz="2400" b="0" i="0" u="none" strike="noStrike" kern="0" cap="none" spc="0" normalizeH="0" baseline="0" noProof="0" dirty="0">
                <a:ln>
                  <a:noFill/>
                </a:ln>
                <a:solidFill>
                  <a:schemeClr val="bg1"/>
                </a:solidFill>
                <a:effectLst/>
                <a:uLnTx/>
                <a:uFillTx/>
              </a:rPr>
              <a:t>АДАПТАЦИИ</a:t>
            </a:r>
            <a:endParaRPr kumimoji="0" lang="en-US" sz="24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Стандартные практики</a:t>
            </a:r>
            <a:br>
              <a:rPr kumimoji="0" lang="ru-RU" sz="1800" b="0" i="0" u="none" strike="noStrike" kern="0" cap="none" spc="0" normalizeH="0" baseline="0" noProof="0" dirty="0">
                <a:ln>
                  <a:noFill/>
                </a:ln>
                <a:solidFill>
                  <a:schemeClr val="bg1"/>
                </a:solidFill>
                <a:effectLst/>
                <a:uLnTx/>
                <a:uFillTx/>
              </a:rPr>
            </a:br>
            <a:r>
              <a:rPr kumimoji="0" lang="en-US" sz="1800" b="0" i="0" u="none" strike="noStrike" kern="0" cap="none" spc="0" normalizeH="0" baseline="0" noProof="0" dirty="0">
                <a:ln>
                  <a:noFill/>
                </a:ln>
                <a:solidFill>
                  <a:schemeClr val="bg1"/>
                </a:solidFill>
                <a:effectLst/>
                <a:uLnTx/>
                <a:uFillTx/>
              </a:rPr>
              <a:t>Responsive Design </a:t>
            </a:r>
            <a:r>
              <a:rPr kumimoji="0" lang="ru-RU" sz="1800" b="0" i="0" u="none" strike="noStrike" kern="0" cap="none" spc="0" normalizeH="0" baseline="0" noProof="0" dirty="0">
                <a:ln>
                  <a:noFill/>
                </a:ln>
                <a:solidFill>
                  <a:schemeClr val="bg1"/>
                </a:solidFill>
                <a:effectLst/>
                <a:uLnTx/>
                <a:uFillTx/>
              </a:rPr>
              <a:t>из веба</a:t>
            </a:r>
          </a:p>
        </p:txBody>
      </p:sp>
      <p:grpSp>
        <p:nvGrpSpPr>
          <p:cNvPr id="54" name="Group 53"/>
          <p:cNvGrpSpPr/>
          <p:nvPr/>
        </p:nvGrpSpPr>
        <p:grpSpPr>
          <a:xfrm>
            <a:off x="746490" y="3254918"/>
            <a:ext cx="1839093" cy="1417095"/>
            <a:chOff x="746490" y="3254918"/>
            <a:chExt cx="1839093" cy="1417095"/>
          </a:xfrm>
        </p:grpSpPr>
        <p:sp>
          <p:nvSpPr>
            <p:cNvPr id="25" name="TextBox 24"/>
            <p:cNvSpPr txBox="1"/>
            <p:nvPr/>
          </p:nvSpPr>
          <p:spPr>
            <a:xfrm>
              <a:off x="746490" y="3254918"/>
              <a:ext cx="1500732"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RESIZE</a:t>
              </a:r>
              <a:endParaRPr kumimoji="0" lang="ru-RU" sz="3600" b="0" i="0" u="none" strike="noStrike" kern="0" cap="none" spc="0" normalizeH="0" baseline="0" noProof="0" dirty="0">
                <a:ln>
                  <a:noFill/>
                </a:ln>
                <a:solidFill>
                  <a:schemeClr val="bg1"/>
                </a:solidFill>
                <a:effectLst/>
                <a:uLnTx/>
                <a:uFillTx/>
                <a:latin typeface="+mj-lt"/>
              </a:endParaRPr>
            </a:p>
          </p:txBody>
        </p:sp>
        <p:sp>
          <p:nvSpPr>
            <p:cNvPr id="4" name="Rectangle 3"/>
            <p:cNvSpPr/>
            <p:nvPr/>
          </p:nvSpPr>
          <p:spPr>
            <a:xfrm>
              <a:off x="892968" y="3955529"/>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1" name="Rectangle 10"/>
            <p:cNvSpPr/>
            <p:nvPr/>
          </p:nvSpPr>
          <p:spPr>
            <a:xfrm>
              <a:off x="1412433" y="3901249"/>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p:nvPr/>
          </p:nvCxnSpPr>
          <p:spPr>
            <a:xfrm>
              <a:off x="941917" y="40333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41917" y="40968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41917" y="4160308"/>
              <a:ext cx="3280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41917" y="4223808"/>
              <a:ext cx="372533"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941917" y="44905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41917" y="45540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41917" y="46175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488921" y="40023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88921" y="40658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8921" y="4114145"/>
              <a:ext cx="1029506" cy="28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p:nvPr/>
          </p:nvCxnSpPr>
          <p:spPr>
            <a:xfrm>
              <a:off x="1488921" y="44595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488921" y="45230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488921" y="45865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746490" y="4890837"/>
            <a:ext cx="1839093" cy="1423524"/>
            <a:chOff x="746490" y="4890837"/>
            <a:chExt cx="1839093" cy="1423524"/>
          </a:xfrm>
        </p:grpSpPr>
        <p:sp>
          <p:nvSpPr>
            <p:cNvPr id="5" name="TextBox 4"/>
            <p:cNvSpPr txBox="1"/>
            <p:nvPr/>
          </p:nvSpPr>
          <p:spPr>
            <a:xfrm>
              <a:off x="746490" y="4890837"/>
              <a:ext cx="183909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REFLOW</a:t>
              </a:r>
              <a:endParaRPr kumimoji="0" lang="ru-RU" sz="3600" b="0" i="0" u="none" strike="noStrike" kern="0" cap="none" spc="0" normalizeH="0" baseline="0" noProof="0" dirty="0">
                <a:ln>
                  <a:noFill/>
                </a:ln>
                <a:solidFill>
                  <a:schemeClr val="bg1"/>
                </a:solidFill>
                <a:effectLst/>
                <a:uLnTx/>
                <a:uFillTx/>
                <a:latin typeface="+mj-lt"/>
              </a:endParaRPr>
            </a:p>
          </p:txBody>
        </p:sp>
        <p:sp>
          <p:nvSpPr>
            <p:cNvPr id="55" name="Rectangle 54"/>
            <p:cNvSpPr/>
            <p:nvPr/>
          </p:nvSpPr>
          <p:spPr>
            <a:xfrm>
              <a:off x="892968" y="5597877"/>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56" name="Rectangle 55"/>
            <p:cNvSpPr/>
            <p:nvPr/>
          </p:nvSpPr>
          <p:spPr>
            <a:xfrm>
              <a:off x="1412433" y="5543597"/>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endParaRPr>
            </a:p>
          </p:txBody>
        </p:sp>
        <p:cxnSp>
          <p:nvCxnSpPr>
            <p:cNvPr id="57" name="Straight Connector 56"/>
            <p:cNvCxnSpPr/>
            <p:nvPr/>
          </p:nvCxnSpPr>
          <p:spPr>
            <a:xfrm>
              <a:off x="941917" y="56756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41917" y="57391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41917" y="5802656"/>
              <a:ext cx="3280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941917" y="5866156"/>
              <a:ext cx="372533"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61" name="Straight Connector 60"/>
            <p:cNvCxnSpPr/>
            <p:nvPr/>
          </p:nvCxnSpPr>
          <p:spPr>
            <a:xfrm>
              <a:off x="941917" y="61328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41917" y="61963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41917" y="62598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482571" y="5621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482571" y="5685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482571" y="5748681"/>
              <a:ext cx="3081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1482571" y="5812181"/>
              <a:ext cx="441479"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74" name="Straight Connector 73"/>
            <p:cNvCxnSpPr/>
            <p:nvPr/>
          </p:nvCxnSpPr>
          <p:spPr>
            <a:xfrm>
              <a:off x="1482571" y="60788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482571" y="61423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482571" y="62058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026482" y="5621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026482" y="5685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026482" y="5748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026482" y="5812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026482" y="5875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026482" y="5939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4424363" y="3254918"/>
            <a:ext cx="2629246" cy="1417095"/>
            <a:chOff x="4424363" y="3254918"/>
            <a:chExt cx="2629246" cy="1417095"/>
          </a:xfrm>
        </p:grpSpPr>
        <p:sp>
          <p:nvSpPr>
            <p:cNvPr id="6" name="TextBox 5"/>
            <p:cNvSpPr txBox="1"/>
            <p:nvPr/>
          </p:nvSpPr>
          <p:spPr>
            <a:xfrm>
              <a:off x="4424363" y="3254918"/>
              <a:ext cx="262924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REPOSITION</a:t>
              </a:r>
              <a:endParaRPr kumimoji="0" lang="ru-RU" sz="3600" b="0" i="0" u="none" strike="noStrike" kern="0" cap="none" spc="0" normalizeH="0" baseline="0" noProof="0" dirty="0">
                <a:ln>
                  <a:noFill/>
                </a:ln>
                <a:solidFill>
                  <a:schemeClr val="bg1"/>
                </a:solidFill>
                <a:effectLst/>
                <a:uLnTx/>
                <a:uFillTx/>
                <a:latin typeface="+mj-lt"/>
              </a:endParaRPr>
            </a:p>
          </p:txBody>
        </p:sp>
        <p:sp>
          <p:nvSpPr>
            <p:cNvPr id="90" name="Rectangle 89"/>
            <p:cNvSpPr/>
            <p:nvPr/>
          </p:nvSpPr>
          <p:spPr>
            <a:xfrm>
              <a:off x="4569618" y="3955529"/>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1" name="Rectangle 90"/>
            <p:cNvSpPr/>
            <p:nvPr/>
          </p:nvSpPr>
          <p:spPr>
            <a:xfrm>
              <a:off x="5089083" y="3901249"/>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9" name="Rectangle 98"/>
            <p:cNvSpPr/>
            <p:nvPr/>
          </p:nvSpPr>
          <p:spPr>
            <a:xfrm>
              <a:off x="4625975" y="4002343"/>
              <a:ext cx="355600" cy="258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0" name="Rectangle 99"/>
            <p:cNvSpPr/>
            <p:nvPr/>
          </p:nvSpPr>
          <p:spPr>
            <a:xfrm>
              <a:off x="4625975" y="4297753"/>
              <a:ext cx="355600" cy="374259"/>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1" name="Rectangle 100"/>
            <p:cNvSpPr/>
            <p:nvPr/>
          </p:nvSpPr>
          <p:spPr>
            <a:xfrm>
              <a:off x="5148636" y="3964678"/>
              <a:ext cx="395975" cy="431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2" name="Rectangle 101"/>
            <p:cNvSpPr/>
            <p:nvPr/>
          </p:nvSpPr>
          <p:spPr>
            <a:xfrm>
              <a:off x="5584698" y="3966877"/>
              <a:ext cx="633773" cy="429166"/>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3" name="Rectangle 102"/>
            <p:cNvSpPr/>
            <p:nvPr/>
          </p:nvSpPr>
          <p:spPr>
            <a:xfrm>
              <a:off x="5148636" y="4427008"/>
              <a:ext cx="1069835" cy="245005"/>
            </a:xfrm>
            <a:prstGeom prst="rect">
              <a:avLst/>
            </a:prstGeom>
            <a:pattFill prst="divo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grpSp>
        <p:nvGrpSpPr>
          <p:cNvPr id="124" name="Group 123"/>
          <p:cNvGrpSpPr/>
          <p:nvPr/>
        </p:nvGrpSpPr>
        <p:grpSpPr>
          <a:xfrm>
            <a:off x="4424363" y="4890837"/>
            <a:ext cx="1852158" cy="1453951"/>
            <a:chOff x="4424363" y="4890837"/>
            <a:chExt cx="1852158" cy="1453951"/>
          </a:xfrm>
        </p:grpSpPr>
        <p:sp>
          <p:nvSpPr>
            <p:cNvPr id="7" name="TextBox 6"/>
            <p:cNvSpPr txBox="1"/>
            <p:nvPr/>
          </p:nvSpPr>
          <p:spPr>
            <a:xfrm>
              <a:off x="4424363" y="4890837"/>
              <a:ext cx="1683474"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REVEAL</a:t>
              </a:r>
              <a:endParaRPr kumimoji="0" lang="ru-RU" sz="3600" b="0" i="0" u="none" strike="noStrike" kern="0" cap="none" spc="0" normalizeH="0" baseline="0" noProof="0" dirty="0">
                <a:ln>
                  <a:noFill/>
                </a:ln>
                <a:solidFill>
                  <a:schemeClr val="bg1"/>
                </a:solidFill>
                <a:effectLst/>
                <a:uLnTx/>
                <a:uFillTx/>
                <a:latin typeface="+mj-lt"/>
              </a:endParaRPr>
            </a:p>
          </p:txBody>
        </p:sp>
        <p:sp>
          <p:nvSpPr>
            <p:cNvPr id="92" name="Rectangle 91"/>
            <p:cNvSpPr/>
            <p:nvPr/>
          </p:nvSpPr>
          <p:spPr>
            <a:xfrm>
              <a:off x="4569618" y="5591448"/>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93" name="Rectangle 92"/>
            <p:cNvSpPr/>
            <p:nvPr/>
          </p:nvSpPr>
          <p:spPr>
            <a:xfrm>
              <a:off x="5089083" y="5537168"/>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04" name="Rectangle 103"/>
            <p:cNvSpPr/>
            <p:nvPr/>
          </p:nvSpPr>
          <p:spPr>
            <a:xfrm>
              <a:off x="4538262" y="6067789"/>
              <a:ext cx="550821"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200" b="0" i="0" u="none" strike="noStrike" kern="0" cap="none" spc="0" normalizeH="0" baseline="0" noProof="0" dirty="0">
                <a:ln>
                  <a:noFill/>
                </a:ln>
                <a:solidFill>
                  <a:sysClr val="windowText" lastClr="000000"/>
                </a:solidFill>
                <a:effectLst/>
                <a:uLnTx/>
                <a:uFillTx/>
              </a:endParaRPr>
            </a:p>
          </p:txBody>
        </p:sp>
        <p:cxnSp>
          <p:nvCxnSpPr>
            <p:cNvPr id="105" name="Straight Connector 104"/>
            <p:cNvCxnSpPr/>
            <p:nvPr/>
          </p:nvCxnSpPr>
          <p:spPr>
            <a:xfrm>
              <a:off x="4619625" y="566803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619625" y="573153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619625" y="579503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740828" y="6013185"/>
              <a:ext cx="338554"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200" b="0" i="0" u="none" strike="noStrike" kern="0" cap="none" spc="0" normalizeH="0" baseline="0" noProof="0" dirty="0">
                <a:ln>
                  <a:noFill/>
                </a:ln>
                <a:solidFill>
                  <a:sysClr val="windowText" lastClr="000000"/>
                </a:solidFill>
                <a:effectLst/>
                <a:uLnTx/>
                <a:uFillTx/>
              </a:endParaRPr>
            </a:p>
          </p:txBody>
        </p:sp>
        <p:cxnSp>
          <p:nvCxnSpPr>
            <p:cNvPr id="114" name="Straight Connector 113"/>
            <p:cNvCxnSpPr/>
            <p:nvPr/>
          </p:nvCxnSpPr>
          <p:spPr>
            <a:xfrm>
              <a:off x="4569618" y="6074462"/>
              <a:ext cx="471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5563790" y="5537168"/>
              <a:ext cx="550821"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 </a:t>
              </a:r>
              <a:endParaRPr kumimoji="0" lang="ru-RU" sz="1200" b="0" i="0" u="none" strike="noStrike" kern="0" cap="none" spc="0" normalizeH="0" baseline="0" noProof="0" dirty="0">
                <a:ln>
                  <a:noFill/>
                </a:ln>
                <a:solidFill>
                  <a:sysClr val="windowText" lastClr="000000"/>
                </a:solidFill>
                <a:effectLst/>
                <a:uLnTx/>
                <a:uFillTx/>
              </a:endParaRPr>
            </a:p>
          </p:txBody>
        </p:sp>
        <p:sp>
          <p:nvSpPr>
            <p:cNvPr id="117" name="Rectangle 116"/>
            <p:cNvSpPr/>
            <p:nvPr/>
          </p:nvSpPr>
          <p:spPr>
            <a:xfrm>
              <a:off x="5937967" y="5482564"/>
              <a:ext cx="338554"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200" b="0" i="0" u="none" strike="noStrike" kern="0" cap="none" spc="0" normalizeH="0" baseline="0" noProof="0" dirty="0">
                <a:ln>
                  <a:noFill/>
                </a:ln>
                <a:solidFill>
                  <a:sysClr val="windowText" lastClr="000000"/>
                </a:solidFill>
                <a:effectLst/>
                <a:uLnTx/>
                <a:uFillTx/>
              </a:endParaRPr>
            </a:p>
          </p:txBody>
        </p:sp>
        <p:cxnSp>
          <p:nvCxnSpPr>
            <p:cNvPr id="118" name="Straight Connector 117"/>
            <p:cNvCxnSpPr/>
            <p:nvPr/>
          </p:nvCxnSpPr>
          <p:spPr>
            <a:xfrm>
              <a:off x="5334000" y="5795030"/>
              <a:ext cx="9282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160905" y="5869348"/>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160905" y="5932848"/>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5160905" y="6006551"/>
              <a:ext cx="1029506" cy="28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027779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Continuum </a:t>
            </a:r>
            <a:br>
              <a:rPr lang="en-US" dirty="0"/>
            </a:br>
            <a:r>
              <a:rPr lang="en-US" dirty="0"/>
              <a:t>Design</a:t>
            </a:r>
            <a:endParaRPr lang="ru-RU" dirty="0"/>
          </a:p>
        </p:txBody>
      </p:sp>
      <p:sp>
        <p:nvSpPr>
          <p:cNvPr id="2" name="Text Placeholder 1"/>
          <p:cNvSpPr>
            <a:spLocks noGrp="1"/>
          </p:cNvSpPr>
          <p:nvPr>
            <p:ph type="body" sz="quarter" idx="10"/>
          </p:nvPr>
        </p:nvSpPr>
        <p:spPr/>
        <p:txBody>
          <a:bodyPr/>
          <a:lstStyle/>
          <a:p>
            <a:r>
              <a:rPr lang="ru-RU" dirty="0"/>
              <a:t>Поток</a:t>
            </a:r>
          </a:p>
        </p:txBody>
      </p:sp>
      <p:sp>
        <p:nvSpPr>
          <p:cNvPr id="3" name="Text Placeholder 2"/>
          <p:cNvSpPr>
            <a:spLocks noGrp="1"/>
          </p:cNvSpPr>
          <p:nvPr>
            <p:ph type="body" sz="quarter" idx="11"/>
          </p:nvPr>
        </p:nvSpPr>
        <p:spPr/>
        <p:txBody>
          <a:bodyPr/>
          <a:lstStyle/>
          <a:p>
            <a:r>
              <a:rPr lang="ru-RU" dirty="0"/>
              <a:t>Адаптация</a:t>
            </a:r>
          </a:p>
        </p:txBody>
      </p:sp>
      <p:sp>
        <p:nvSpPr>
          <p:cNvPr id="4" name="Text Placeholder 3"/>
          <p:cNvSpPr>
            <a:spLocks noGrp="1"/>
          </p:cNvSpPr>
          <p:nvPr>
            <p:ph type="body" sz="quarter" idx="12"/>
          </p:nvPr>
        </p:nvSpPr>
        <p:spPr/>
        <p:txBody>
          <a:bodyPr/>
          <a:lstStyle/>
          <a:p>
            <a:r>
              <a:rPr lang="ru-RU" dirty="0"/>
              <a:t>60 минут</a:t>
            </a:r>
          </a:p>
          <a:p>
            <a:r>
              <a:rPr lang="ru-RU" dirty="0"/>
              <a:t>Введение</a:t>
            </a:r>
            <a:br>
              <a:rPr lang="ru-RU" dirty="0"/>
            </a:br>
            <a:r>
              <a:rPr lang="ru-RU" dirty="0"/>
              <a:t>Практика</a:t>
            </a:r>
            <a:br>
              <a:rPr lang="ru-RU" dirty="0"/>
            </a:br>
            <a:r>
              <a:rPr lang="ru-RU" dirty="0"/>
              <a:t>Обсуждение</a:t>
            </a:r>
          </a:p>
        </p:txBody>
      </p:sp>
      <p:sp>
        <p:nvSpPr>
          <p:cNvPr id="5" name="Text Placeholder 4"/>
          <p:cNvSpPr>
            <a:spLocks noGrp="1"/>
          </p:cNvSpPr>
          <p:nvPr>
            <p:ph type="body" sz="quarter" idx="13"/>
          </p:nvPr>
        </p:nvSpPr>
        <p:spPr/>
        <p:txBody>
          <a:bodyPr/>
          <a:lstStyle/>
          <a:p>
            <a:r>
              <a:rPr lang="ru-RU" dirty="0"/>
              <a:t>45 минут</a:t>
            </a:r>
          </a:p>
          <a:p>
            <a:r>
              <a:rPr lang="ru-RU" dirty="0"/>
              <a:t>Введение</a:t>
            </a:r>
            <a:br>
              <a:rPr lang="ru-RU" dirty="0"/>
            </a:br>
            <a:r>
              <a:rPr lang="ru-RU" dirty="0"/>
              <a:t>Практика</a:t>
            </a:r>
            <a:br>
              <a:rPr lang="ru-RU" dirty="0"/>
            </a:br>
            <a:r>
              <a:rPr lang="ru-RU" dirty="0"/>
              <a:t>Обсуждение</a:t>
            </a:r>
          </a:p>
        </p:txBody>
      </p:sp>
      <p:sp>
        <p:nvSpPr>
          <p:cNvPr id="6" name="Text Placeholder 5"/>
          <p:cNvSpPr>
            <a:spLocks noGrp="1"/>
          </p:cNvSpPr>
          <p:nvPr>
            <p:ph type="body" sz="quarter" idx="14"/>
          </p:nvPr>
        </p:nvSpPr>
        <p:spPr/>
        <p:txBody>
          <a:bodyPr/>
          <a:lstStyle/>
          <a:p>
            <a:r>
              <a:rPr lang="ru-RU" dirty="0"/>
              <a:t>15 минут</a:t>
            </a:r>
          </a:p>
          <a:p>
            <a:r>
              <a:rPr lang="ru-RU" dirty="0"/>
              <a:t>Введение</a:t>
            </a:r>
          </a:p>
          <a:p>
            <a:r>
              <a:rPr lang="ru-RU" dirty="0"/>
              <a:t>Практика</a:t>
            </a:r>
            <a:br>
              <a:rPr lang="ru-RU" dirty="0"/>
            </a:br>
            <a:r>
              <a:rPr lang="ru-RU" dirty="0"/>
              <a:t>Обсуждение</a:t>
            </a:r>
          </a:p>
        </p:txBody>
      </p:sp>
    </p:spTree>
    <p:extLst>
      <p:ext uri="{BB962C8B-B14F-4D97-AF65-F5344CB8AC3E}">
        <p14:creationId xmlns:p14="http://schemas.microsoft.com/office/powerpoint/2010/main" val="2327772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078" y="1098505"/>
            <a:ext cx="2754955" cy="4896473"/>
          </a:xfrm>
          <a:prstGeom prst="rect">
            <a:avLst/>
          </a:prstGeom>
          <a:ln>
            <a:solidFill>
              <a:schemeClr val="bg1"/>
            </a:solidFill>
          </a:ln>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710" b="7570"/>
          <a:stretch/>
        </p:blipFill>
        <p:spPr>
          <a:xfrm>
            <a:off x="3581576" y="1098505"/>
            <a:ext cx="8066010" cy="4472855"/>
          </a:xfrm>
          <a:prstGeom prst="rect">
            <a:avLst/>
          </a:prstGeom>
          <a:ln>
            <a:solidFill>
              <a:schemeClr val="bg1"/>
            </a:solidFill>
          </a:ln>
        </p:spPr>
      </p:pic>
      <p:sp>
        <p:nvSpPr>
          <p:cNvPr id="6" name="Rectangle 5"/>
          <p:cNvSpPr/>
          <p:nvPr/>
        </p:nvSpPr>
        <p:spPr>
          <a:xfrm>
            <a:off x="2003897" y="1098505"/>
            <a:ext cx="544749" cy="7302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2999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3121945" cy="153580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СТРАТЕГИИ</a:t>
            </a:r>
            <a:br>
              <a:rPr kumimoji="0" lang="ru-RU" sz="2400" b="0" i="0" u="none" strike="noStrike" kern="0" cap="none" spc="0" normalizeH="0" baseline="0" noProof="0" dirty="0">
                <a:ln>
                  <a:noFill/>
                </a:ln>
                <a:solidFill>
                  <a:schemeClr val="bg1"/>
                </a:solidFill>
                <a:effectLst/>
                <a:uLnTx/>
                <a:uFillTx/>
              </a:rPr>
            </a:br>
            <a:r>
              <a:rPr kumimoji="0" lang="ru-RU" sz="2400" b="0" i="0" u="none" strike="noStrike" kern="0" cap="none" spc="0" normalizeH="0" baseline="0" noProof="0" dirty="0">
                <a:ln>
                  <a:noFill/>
                </a:ln>
                <a:solidFill>
                  <a:schemeClr val="bg1"/>
                </a:solidFill>
                <a:effectLst/>
                <a:uLnTx/>
                <a:uFillTx/>
              </a:rPr>
              <a:t>АДАПТАЦИИ</a:t>
            </a:r>
            <a:endParaRPr kumimoji="0" lang="en-US" sz="24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Стандартные практики</a:t>
            </a:r>
            <a:br>
              <a:rPr kumimoji="0" lang="ru-RU" sz="1800" b="0" i="0" u="none" strike="noStrike" kern="0" cap="none" spc="0" normalizeH="0" baseline="0" noProof="0" dirty="0">
                <a:ln>
                  <a:noFill/>
                </a:ln>
                <a:solidFill>
                  <a:schemeClr val="bg1"/>
                </a:solidFill>
                <a:effectLst/>
                <a:uLnTx/>
                <a:uFillTx/>
              </a:rPr>
            </a:br>
            <a:r>
              <a:rPr kumimoji="0" lang="en-US" sz="1800" b="0" i="0" u="none" strike="noStrike" kern="0" cap="none" spc="0" normalizeH="0" baseline="0" noProof="0" dirty="0">
                <a:ln>
                  <a:noFill/>
                </a:ln>
                <a:solidFill>
                  <a:schemeClr val="bg1"/>
                </a:solidFill>
                <a:effectLst/>
                <a:uLnTx/>
                <a:uFillTx/>
              </a:rPr>
              <a:t>Responsive Design </a:t>
            </a:r>
            <a:r>
              <a:rPr kumimoji="0" lang="ru-RU" sz="1800" b="0" i="0" u="none" strike="noStrike" kern="0" cap="none" spc="0" normalizeH="0" baseline="0" noProof="0" dirty="0">
                <a:ln>
                  <a:noFill/>
                </a:ln>
                <a:solidFill>
                  <a:schemeClr val="bg1"/>
                </a:solidFill>
                <a:effectLst/>
                <a:uLnTx/>
                <a:uFillTx/>
              </a:rPr>
              <a:t>из веба</a:t>
            </a:r>
          </a:p>
        </p:txBody>
      </p:sp>
      <p:grpSp>
        <p:nvGrpSpPr>
          <p:cNvPr id="54" name="Group 53"/>
          <p:cNvGrpSpPr/>
          <p:nvPr/>
        </p:nvGrpSpPr>
        <p:grpSpPr>
          <a:xfrm>
            <a:off x="746490" y="3254918"/>
            <a:ext cx="1839093" cy="1417095"/>
            <a:chOff x="746490" y="3254918"/>
            <a:chExt cx="1839093" cy="1417095"/>
          </a:xfrm>
        </p:grpSpPr>
        <p:sp>
          <p:nvSpPr>
            <p:cNvPr id="25" name="TextBox 24"/>
            <p:cNvSpPr txBox="1"/>
            <p:nvPr/>
          </p:nvSpPr>
          <p:spPr>
            <a:xfrm>
              <a:off x="746490" y="3254918"/>
              <a:ext cx="1500732"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RESIZE</a:t>
              </a:r>
              <a:endParaRPr kumimoji="0" lang="ru-RU" sz="3600" b="0" i="0" u="none" strike="noStrike" kern="0" cap="none" spc="0" normalizeH="0" baseline="0" noProof="0" dirty="0">
                <a:ln>
                  <a:noFill/>
                </a:ln>
                <a:solidFill>
                  <a:schemeClr val="bg1"/>
                </a:solidFill>
                <a:effectLst/>
                <a:uLnTx/>
                <a:uFillTx/>
                <a:latin typeface="+mj-lt"/>
              </a:endParaRPr>
            </a:p>
          </p:txBody>
        </p:sp>
        <p:sp>
          <p:nvSpPr>
            <p:cNvPr id="4" name="Rectangle 3"/>
            <p:cNvSpPr/>
            <p:nvPr/>
          </p:nvSpPr>
          <p:spPr>
            <a:xfrm>
              <a:off x="892968" y="3955529"/>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1" name="Rectangle 10"/>
            <p:cNvSpPr/>
            <p:nvPr/>
          </p:nvSpPr>
          <p:spPr>
            <a:xfrm>
              <a:off x="1412433" y="3901249"/>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p:nvPr/>
          </p:nvCxnSpPr>
          <p:spPr>
            <a:xfrm>
              <a:off x="941917" y="40333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41917" y="40968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41917" y="4160308"/>
              <a:ext cx="3280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41917" y="4223808"/>
              <a:ext cx="372533"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941917" y="44905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41917" y="45540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41917" y="46175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488921" y="40023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88921" y="40658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8921" y="4114145"/>
              <a:ext cx="1029506" cy="28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p:nvPr/>
          </p:nvCxnSpPr>
          <p:spPr>
            <a:xfrm>
              <a:off x="1488921" y="44595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488921" y="45230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488921" y="45865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746490" y="4890837"/>
            <a:ext cx="1839093" cy="1423524"/>
            <a:chOff x="746490" y="4890837"/>
            <a:chExt cx="1839093" cy="1423524"/>
          </a:xfrm>
        </p:grpSpPr>
        <p:sp>
          <p:nvSpPr>
            <p:cNvPr id="5" name="TextBox 4"/>
            <p:cNvSpPr txBox="1"/>
            <p:nvPr/>
          </p:nvSpPr>
          <p:spPr>
            <a:xfrm>
              <a:off x="746490" y="4890837"/>
              <a:ext cx="183909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REFLOW</a:t>
              </a:r>
              <a:endParaRPr kumimoji="0" lang="ru-RU" sz="3600" b="0" i="0" u="none" strike="noStrike" kern="0" cap="none" spc="0" normalizeH="0" baseline="0" noProof="0" dirty="0">
                <a:ln>
                  <a:noFill/>
                </a:ln>
                <a:solidFill>
                  <a:schemeClr val="bg1"/>
                </a:solidFill>
                <a:effectLst/>
                <a:uLnTx/>
                <a:uFillTx/>
                <a:latin typeface="+mj-lt"/>
              </a:endParaRPr>
            </a:p>
          </p:txBody>
        </p:sp>
        <p:sp>
          <p:nvSpPr>
            <p:cNvPr id="55" name="Rectangle 54"/>
            <p:cNvSpPr/>
            <p:nvPr/>
          </p:nvSpPr>
          <p:spPr>
            <a:xfrm>
              <a:off x="892968" y="5597877"/>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56" name="Rectangle 55"/>
            <p:cNvSpPr/>
            <p:nvPr/>
          </p:nvSpPr>
          <p:spPr>
            <a:xfrm>
              <a:off x="1412433" y="5543597"/>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endParaRPr>
            </a:p>
          </p:txBody>
        </p:sp>
        <p:cxnSp>
          <p:nvCxnSpPr>
            <p:cNvPr id="57" name="Straight Connector 56"/>
            <p:cNvCxnSpPr/>
            <p:nvPr/>
          </p:nvCxnSpPr>
          <p:spPr>
            <a:xfrm>
              <a:off x="941917" y="56756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41917" y="57391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41917" y="5802656"/>
              <a:ext cx="3280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941917" y="5866156"/>
              <a:ext cx="372533"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61" name="Straight Connector 60"/>
            <p:cNvCxnSpPr/>
            <p:nvPr/>
          </p:nvCxnSpPr>
          <p:spPr>
            <a:xfrm>
              <a:off x="941917" y="61328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41917" y="61963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41917" y="62598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482571" y="5621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482571" y="5685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482571" y="5748681"/>
              <a:ext cx="3081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1482571" y="5812181"/>
              <a:ext cx="441479"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74" name="Straight Connector 73"/>
            <p:cNvCxnSpPr/>
            <p:nvPr/>
          </p:nvCxnSpPr>
          <p:spPr>
            <a:xfrm>
              <a:off x="1482571" y="60788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482571" y="61423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482571" y="62058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026482" y="5621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026482" y="5685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026482" y="5748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026482" y="5812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026482" y="5875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026482" y="5939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4424363" y="3254918"/>
            <a:ext cx="2629246" cy="1417095"/>
            <a:chOff x="4424363" y="3254918"/>
            <a:chExt cx="2629246" cy="1417095"/>
          </a:xfrm>
        </p:grpSpPr>
        <p:sp>
          <p:nvSpPr>
            <p:cNvPr id="6" name="TextBox 5"/>
            <p:cNvSpPr txBox="1"/>
            <p:nvPr/>
          </p:nvSpPr>
          <p:spPr>
            <a:xfrm>
              <a:off x="4424363" y="3254918"/>
              <a:ext cx="262924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REPOSITION</a:t>
              </a:r>
              <a:endParaRPr kumimoji="0" lang="ru-RU" sz="3600" b="0" i="0" u="none" strike="noStrike" kern="0" cap="none" spc="0" normalizeH="0" baseline="0" noProof="0" dirty="0">
                <a:ln>
                  <a:noFill/>
                </a:ln>
                <a:solidFill>
                  <a:schemeClr val="bg1"/>
                </a:solidFill>
                <a:effectLst/>
                <a:uLnTx/>
                <a:uFillTx/>
                <a:latin typeface="+mj-lt"/>
              </a:endParaRPr>
            </a:p>
          </p:txBody>
        </p:sp>
        <p:sp>
          <p:nvSpPr>
            <p:cNvPr id="90" name="Rectangle 89"/>
            <p:cNvSpPr/>
            <p:nvPr/>
          </p:nvSpPr>
          <p:spPr>
            <a:xfrm>
              <a:off x="4569618" y="3955529"/>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1" name="Rectangle 90"/>
            <p:cNvSpPr/>
            <p:nvPr/>
          </p:nvSpPr>
          <p:spPr>
            <a:xfrm>
              <a:off x="5089083" y="3901249"/>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9" name="Rectangle 98"/>
            <p:cNvSpPr/>
            <p:nvPr/>
          </p:nvSpPr>
          <p:spPr>
            <a:xfrm>
              <a:off x="4625975" y="4002343"/>
              <a:ext cx="355600" cy="258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0" name="Rectangle 99"/>
            <p:cNvSpPr/>
            <p:nvPr/>
          </p:nvSpPr>
          <p:spPr>
            <a:xfrm>
              <a:off x="4625975" y="4297753"/>
              <a:ext cx="355600" cy="374259"/>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1" name="Rectangle 100"/>
            <p:cNvSpPr/>
            <p:nvPr/>
          </p:nvSpPr>
          <p:spPr>
            <a:xfrm>
              <a:off x="5148636" y="3964678"/>
              <a:ext cx="395975" cy="431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2" name="Rectangle 101"/>
            <p:cNvSpPr/>
            <p:nvPr/>
          </p:nvSpPr>
          <p:spPr>
            <a:xfrm>
              <a:off x="5584698" y="3966877"/>
              <a:ext cx="633773" cy="429166"/>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3" name="Rectangle 102"/>
            <p:cNvSpPr/>
            <p:nvPr/>
          </p:nvSpPr>
          <p:spPr>
            <a:xfrm>
              <a:off x="5148636" y="4427008"/>
              <a:ext cx="1069835" cy="245005"/>
            </a:xfrm>
            <a:prstGeom prst="rect">
              <a:avLst/>
            </a:prstGeom>
            <a:pattFill prst="divo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grpSp>
        <p:nvGrpSpPr>
          <p:cNvPr id="124" name="Group 123"/>
          <p:cNvGrpSpPr/>
          <p:nvPr/>
        </p:nvGrpSpPr>
        <p:grpSpPr>
          <a:xfrm>
            <a:off x="4424363" y="4890837"/>
            <a:ext cx="1852158" cy="1453951"/>
            <a:chOff x="4424363" y="4890837"/>
            <a:chExt cx="1852158" cy="1453951"/>
          </a:xfrm>
        </p:grpSpPr>
        <p:sp>
          <p:nvSpPr>
            <p:cNvPr id="7" name="TextBox 6"/>
            <p:cNvSpPr txBox="1"/>
            <p:nvPr/>
          </p:nvSpPr>
          <p:spPr>
            <a:xfrm>
              <a:off x="4424363" y="4890837"/>
              <a:ext cx="1683474"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REVEAL</a:t>
              </a:r>
              <a:endParaRPr kumimoji="0" lang="ru-RU" sz="3600" b="0" i="0" u="none" strike="noStrike" kern="0" cap="none" spc="0" normalizeH="0" baseline="0" noProof="0" dirty="0">
                <a:ln>
                  <a:noFill/>
                </a:ln>
                <a:solidFill>
                  <a:schemeClr val="bg1"/>
                </a:solidFill>
                <a:effectLst/>
                <a:uLnTx/>
                <a:uFillTx/>
                <a:latin typeface="+mj-lt"/>
              </a:endParaRPr>
            </a:p>
          </p:txBody>
        </p:sp>
        <p:sp>
          <p:nvSpPr>
            <p:cNvPr id="92" name="Rectangle 91"/>
            <p:cNvSpPr/>
            <p:nvPr/>
          </p:nvSpPr>
          <p:spPr>
            <a:xfrm>
              <a:off x="4569618" y="5591448"/>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93" name="Rectangle 92"/>
            <p:cNvSpPr/>
            <p:nvPr/>
          </p:nvSpPr>
          <p:spPr>
            <a:xfrm>
              <a:off x="5089083" y="5537168"/>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04" name="Rectangle 103"/>
            <p:cNvSpPr/>
            <p:nvPr/>
          </p:nvSpPr>
          <p:spPr>
            <a:xfrm>
              <a:off x="4538262" y="6067789"/>
              <a:ext cx="550821"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200" b="0" i="0" u="none" strike="noStrike" kern="0" cap="none" spc="0" normalizeH="0" baseline="0" noProof="0" dirty="0">
                <a:ln>
                  <a:noFill/>
                </a:ln>
                <a:solidFill>
                  <a:sysClr val="windowText" lastClr="000000"/>
                </a:solidFill>
                <a:effectLst/>
                <a:uLnTx/>
                <a:uFillTx/>
              </a:endParaRPr>
            </a:p>
          </p:txBody>
        </p:sp>
        <p:cxnSp>
          <p:nvCxnSpPr>
            <p:cNvPr id="105" name="Straight Connector 104"/>
            <p:cNvCxnSpPr/>
            <p:nvPr/>
          </p:nvCxnSpPr>
          <p:spPr>
            <a:xfrm>
              <a:off x="4619625" y="566803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619625" y="573153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619625" y="579503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740828" y="6013185"/>
              <a:ext cx="338554"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200" b="0" i="0" u="none" strike="noStrike" kern="0" cap="none" spc="0" normalizeH="0" baseline="0" noProof="0" dirty="0">
                <a:ln>
                  <a:noFill/>
                </a:ln>
                <a:solidFill>
                  <a:sysClr val="windowText" lastClr="000000"/>
                </a:solidFill>
                <a:effectLst/>
                <a:uLnTx/>
                <a:uFillTx/>
              </a:endParaRPr>
            </a:p>
          </p:txBody>
        </p:sp>
        <p:cxnSp>
          <p:nvCxnSpPr>
            <p:cNvPr id="114" name="Straight Connector 113"/>
            <p:cNvCxnSpPr/>
            <p:nvPr/>
          </p:nvCxnSpPr>
          <p:spPr>
            <a:xfrm>
              <a:off x="4569618" y="6074462"/>
              <a:ext cx="471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5563790" y="5537168"/>
              <a:ext cx="550821"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 </a:t>
              </a:r>
              <a:endParaRPr kumimoji="0" lang="ru-RU" sz="1200" b="0" i="0" u="none" strike="noStrike" kern="0" cap="none" spc="0" normalizeH="0" baseline="0" noProof="0" dirty="0">
                <a:ln>
                  <a:noFill/>
                </a:ln>
                <a:solidFill>
                  <a:sysClr val="windowText" lastClr="000000"/>
                </a:solidFill>
                <a:effectLst/>
                <a:uLnTx/>
                <a:uFillTx/>
              </a:endParaRPr>
            </a:p>
          </p:txBody>
        </p:sp>
        <p:sp>
          <p:nvSpPr>
            <p:cNvPr id="117" name="Rectangle 116"/>
            <p:cNvSpPr/>
            <p:nvPr/>
          </p:nvSpPr>
          <p:spPr>
            <a:xfrm>
              <a:off x="5937967" y="5482564"/>
              <a:ext cx="338554"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200" b="0" i="0" u="none" strike="noStrike" kern="0" cap="none" spc="0" normalizeH="0" baseline="0" noProof="0" dirty="0">
                <a:ln>
                  <a:noFill/>
                </a:ln>
                <a:solidFill>
                  <a:sysClr val="windowText" lastClr="000000"/>
                </a:solidFill>
                <a:effectLst/>
                <a:uLnTx/>
                <a:uFillTx/>
              </a:endParaRPr>
            </a:p>
          </p:txBody>
        </p:sp>
        <p:cxnSp>
          <p:nvCxnSpPr>
            <p:cNvPr id="118" name="Straight Connector 117"/>
            <p:cNvCxnSpPr/>
            <p:nvPr/>
          </p:nvCxnSpPr>
          <p:spPr>
            <a:xfrm>
              <a:off x="5334000" y="5795030"/>
              <a:ext cx="9282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160905" y="5869348"/>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160905" y="5932848"/>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5160905" y="6006551"/>
              <a:ext cx="1029506" cy="28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grpSp>
        <p:nvGrpSpPr>
          <p:cNvPr id="69" name="Group 68"/>
          <p:cNvGrpSpPr/>
          <p:nvPr/>
        </p:nvGrpSpPr>
        <p:grpSpPr>
          <a:xfrm>
            <a:off x="7912894" y="3254918"/>
            <a:ext cx="3097323" cy="1421937"/>
            <a:chOff x="7912894" y="3254918"/>
            <a:chExt cx="3097323" cy="1421937"/>
          </a:xfrm>
        </p:grpSpPr>
        <p:sp>
          <p:nvSpPr>
            <p:cNvPr id="77" name="TextBox 76"/>
            <p:cNvSpPr txBox="1"/>
            <p:nvPr/>
          </p:nvSpPr>
          <p:spPr>
            <a:xfrm>
              <a:off x="7912894" y="3254918"/>
              <a:ext cx="309732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RE-ARCHITECT</a:t>
              </a:r>
              <a:endParaRPr kumimoji="0" lang="ru-RU" sz="3600" b="0" i="0" u="none" strike="noStrike" kern="0" cap="none" spc="0" normalizeH="0" baseline="0" noProof="0" dirty="0">
                <a:ln>
                  <a:noFill/>
                </a:ln>
                <a:solidFill>
                  <a:schemeClr val="bg1"/>
                </a:solidFill>
                <a:effectLst/>
                <a:uLnTx/>
                <a:uFillTx/>
                <a:latin typeface="+mj-lt"/>
              </a:endParaRPr>
            </a:p>
          </p:txBody>
        </p:sp>
        <p:sp>
          <p:nvSpPr>
            <p:cNvPr id="78" name="Rectangle 77"/>
            <p:cNvSpPr/>
            <p:nvPr/>
          </p:nvSpPr>
          <p:spPr>
            <a:xfrm>
              <a:off x="8067290" y="3960371"/>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79" name="Rectangle 78"/>
            <p:cNvSpPr/>
            <p:nvPr/>
          </p:nvSpPr>
          <p:spPr>
            <a:xfrm>
              <a:off x="9295509" y="3906091"/>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80" name="Rectangle 79"/>
            <p:cNvSpPr/>
            <p:nvPr/>
          </p:nvSpPr>
          <p:spPr>
            <a:xfrm>
              <a:off x="8714313" y="3955529"/>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81" name="Straight Arrow Connector 80"/>
            <p:cNvCxnSpPr>
              <a:stCxn id="78" idx="3"/>
              <a:endCxn id="80" idx="1"/>
            </p:cNvCxnSpPr>
            <p:nvPr/>
          </p:nvCxnSpPr>
          <p:spPr>
            <a:xfrm flipV="1">
              <a:off x="8538777" y="4313771"/>
              <a:ext cx="175536" cy="48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68933" y="3901249"/>
              <a:ext cx="0" cy="7707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8765733" y="4002343"/>
              <a:ext cx="247034" cy="2470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94" name="Straight Connector 93"/>
            <p:cNvCxnSpPr/>
            <p:nvPr/>
          </p:nvCxnSpPr>
          <p:spPr>
            <a:xfrm>
              <a:off x="8765733" y="4332543"/>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765733" y="4396043"/>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765733" y="4459543"/>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765733" y="4523043"/>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765733" y="4586543"/>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0" name="Oval 109"/>
            <p:cNvSpPr/>
            <p:nvPr/>
          </p:nvSpPr>
          <p:spPr>
            <a:xfrm>
              <a:off x="9755503" y="3994419"/>
              <a:ext cx="165889" cy="1658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11" name="Straight Connector 110"/>
            <p:cNvCxnSpPr/>
            <p:nvPr/>
          </p:nvCxnSpPr>
          <p:spPr>
            <a:xfrm>
              <a:off x="10017969" y="4027227"/>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0017969" y="4090727"/>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0017969" y="4154227"/>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9755503" y="426085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9755503" y="4324350"/>
              <a:ext cx="34099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9755503" y="438785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9336533" y="3955529"/>
              <a:ext cx="285750" cy="7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27" name="Rectangle 126"/>
            <p:cNvSpPr/>
            <p:nvPr/>
          </p:nvSpPr>
          <p:spPr>
            <a:xfrm>
              <a:off x="9336533" y="4064986"/>
              <a:ext cx="285750" cy="716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28" name="Rectangle 127"/>
            <p:cNvSpPr/>
            <p:nvPr/>
          </p:nvSpPr>
          <p:spPr>
            <a:xfrm>
              <a:off x="9336533" y="4174443"/>
              <a:ext cx="285750" cy="7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29" name="Rectangle 128"/>
            <p:cNvSpPr/>
            <p:nvPr/>
          </p:nvSpPr>
          <p:spPr>
            <a:xfrm>
              <a:off x="9336533" y="4283900"/>
              <a:ext cx="285750" cy="7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0" name="Rectangle 129"/>
            <p:cNvSpPr/>
            <p:nvPr/>
          </p:nvSpPr>
          <p:spPr>
            <a:xfrm>
              <a:off x="9336533" y="4393357"/>
              <a:ext cx="285750" cy="7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1" name="Rectangle 130"/>
            <p:cNvSpPr/>
            <p:nvPr/>
          </p:nvSpPr>
          <p:spPr>
            <a:xfrm>
              <a:off x="9336533" y="4502812"/>
              <a:ext cx="285750" cy="7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2" name="Rectangle 131"/>
            <p:cNvSpPr/>
            <p:nvPr/>
          </p:nvSpPr>
          <p:spPr>
            <a:xfrm>
              <a:off x="8113875" y="4014854"/>
              <a:ext cx="378733" cy="6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3" name="Rectangle 132"/>
            <p:cNvSpPr/>
            <p:nvPr/>
          </p:nvSpPr>
          <p:spPr>
            <a:xfrm>
              <a:off x="8113875" y="4124311"/>
              <a:ext cx="378733" cy="639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4" name="Rectangle 133"/>
            <p:cNvSpPr/>
            <p:nvPr/>
          </p:nvSpPr>
          <p:spPr>
            <a:xfrm>
              <a:off x="8113875" y="4233768"/>
              <a:ext cx="378733" cy="6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5" name="Rectangle 134"/>
            <p:cNvSpPr/>
            <p:nvPr/>
          </p:nvSpPr>
          <p:spPr>
            <a:xfrm>
              <a:off x="8113875" y="4343225"/>
              <a:ext cx="378733" cy="6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6" name="Rectangle 135"/>
            <p:cNvSpPr/>
            <p:nvPr/>
          </p:nvSpPr>
          <p:spPr>
            <a:xfrm>
              <a:off x="8113875" y="4452682"/>
              <a:ext cx="378733" cy="6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7" name="Rectangle 136"/>
            <p:cNvSpPr/>
            <p:nvPr/>
          </p:nvSpPr>
          <p:spPr>
            <a:xfrm>
              <a:off x="8113875" y="4562137"/>
              <a:ext cx="378733" cy="6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643595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3025" y="1000085"/>
            <a:ext cx="7792740" cy="4865120"/>
          </a:xfrm>
          <a:prstGeom prst="rect">
            <a:avLst/>
          </a:prstGeom>
          <a:ln>
            <a:solidFill>
              <a:schemeClr val="tx1">
                <a:lumMod val="50000"/>
              </a:schemeClr>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149" y="1000085"/>
            <a:ext cx="2331217" cy="4144386"/>
          </a:xfrm>
          <a:prstGeom prst="rect">
            <a:avLst/>
          </a:prstGeom>
          <a:ln>
            <a:solidFill>
              <a:schemeClr val="bg1"/>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78" y="1000086"/>
            <a:ext cx="2331217" cy="4144386"/>
          </a:xfrm>
          <a:prstGeom prst="rect">
            <a:avLst/>
          </a:prstGeom>
        </p:spPr>
      </p:pic>
    </p:spTree>
    <p:extLst>
      <p:ext uri="{BB962C8B-B14F-4D97-AF65-F5344CB8AC3E}">
        <p14:creationId xmlns:p14="http://schemas.microsoft.com/office/powerpoint/2010/main" val="180246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3121945" cy="153580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СТРАТЕГИИ</a:t>
            </a:r>
            <a:br>
              <a:rPr kumimoji="0" lang="ru-RU" sz="2400" b="0" i="0" u="none" strike="noStrike" kern="0" cap="none" spc="0" normalizeH="0" baseline="0" noProof="0" dirty="0">
                <a:ln>
                  <a:noFill/>
                </a:ln>
                <a:solidFill>
                  <a:schemeClr val="bg1"/>
                </a:solidFill>
                <a:effectLst/>
                <a:uLnTx/>
                <a:uFillTx/>
              </a:rPr>
            </a:br>
            <a:r>
              <a:rPr kumimoji="0" lang="ru-RU" sz="2400" b="0" i="0" u="none" strike="noStrike" kern="0" cap="none" spc="0" normalizeH="0" baseline="0" noProof="0" dirty="0">
                <a:ln>
                  <a:noFill/>
                </a:ln>
                <a:solidFill>
                  <a:schemeClr val="bg1"/>
                </a:solidFill>
                <a:effectLst/>
                <a:uLnTx/>
                <a:uFillTx/>
              </a:rPr>
              <a:t>АДАПТАЦИИ</a:t>
            </a:r>
            <a:endParaRPr kumimoji="0" lang="en-US" sz="24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Стандартные практики</a:t>
            </a:r>
            <a:br>
              <a:rPr kumimoji="0" lang="ru-RU" sz="1800" b="0" i="0" u="none" strike="noStrike" kern="0" cap="none" spc="0" normalizeH="0" baseline="0" noProof="0" dirty="0">
                <a:ln>
                  <a:noFill/>
                </a:ln>
                <a:solidFill>
                  <a:schemeClr val="bg1"/>
                </a:solidFill>
                <a:effectLst/>
                <a:uLnTx/>
                <a:uFillTx/>
              </a:rPr>
            </a:br>
            <a:r>
              <a:rPr kumimoji="0" lang="en-US" sz="1800" b="0" i="0" u="none" strike="noStrike" kern="0" cap="none" spc="0" normalizeH="0" baseline="0" noProof="0" dirty="0">
                <a:ln>
                  <a:noFill/>
                </a:ln>
                <a:solidFill>
                  <a:schemeClr val="bg1"/>
                </a:solidFill>
                <a:effectLst/>
                <a:uLnTx/>
                <a:uFillTx/>
              </a:rPr>
              <a:t>Responsive Design </a:t>
            </a:r>
            <a:r>
              <a:rPr kumimoji="0" lang="ru-RU" sz="1800" b="0" i="0" u="none" strike="noStrike" kern="0" cap="none" spc="0" normalizeH="0" baseline="0" noProof="0" dirty="0">
                <a:ln>
                  <a:noFill/>
                </a:ln>
                <a:solidFill>
                  <a:schemeClr val="bg1"/>
                </a:solidFill>
                <a:effectLst/>
                <a:uLnTx/>
                <a:uFillTx/>
              </a:rPr>
              <a:t>из веба</a:t>
            </a:r>
          </a:p>
        </p:txBody>
      </p:sp>
      <p:grpSp>
        <p:nvGrpSpPr>
          <p:cNvPr id="54" name="Group 53"/>
          <p:cNvGrpSpPr/>
          <p:nvPr/>
        </p:nvGrpSpPr>
        <p:grpSpPr>
          <a:xfrm>
            <a:off x="746490" y="3254918"/>
            <a:ext cx="1839093" cy="1417095"/>
            <a:chOff x="746490" y="3254918"/>
            <a:chExt cx="1839093" cy="1417095"/>
          </a:xfrm>
        </p:grpSpPr>
        <p:sp>
          <p:nvSpPr>
            <p:cNvPr id="25" name="TextBox 24"/>
            <p:cNvSpPr txBox="1"/>
            <p:nvPr/>
          </p:nvSpPr>
          <p:spPr>
            <a:xfrm>
              <a:off x="746490" y="3254918"/>
              <a:ext cx="1500732"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RESIZE</a:t>
              </a:r>
              <a:endParaRPr kumimoji="0" lang="ru-RU" sz="3600" b="0" i="0" u="none" strike="noStrike" kern="0" cap="none" spc="0" normalizeH="0" baseline="0" noProof="0" dirty="0">
                <a:ln>
                  <a:noFill/>
                </a:ln>
                <a:solidFill>
                  <a:schemeClr val="bg1"/>
                </a:solidFill>
                <a:effectLst/>
                <a:uLnTx/>
                <a:uFillTx/>
                <a:latin typeface="+mj-lt"/>
              </a:endParaRPr>
            </a:p>
          </p:txBody>
        </p:sp>
        <p:sp>
          <p:nvSpPr>
            <p:cNvPr id="4" name="Rectangle 3"/>
            <p:cNvSpPr/>
            <p:nvPr/>
          </p:nvSpPr>
          <p:spPr>
            <a:xfrm>
              <a:off x="892968" y="3955529"/>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1" name="Rectangle 10"/>
            <p:cNvSpPr/>
            <p:nvPr/>
          </p:nvSpPr>
          <p:spPr>
            <a:xfrm>
              <a:off x="1412433" y="3901249"/>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2" name="Straight Connector 11"/>
            <p:cNvCxnSpPr/>
            <p:nvPr/>
          </p:nvCxnSpPr>
          <p:spPr>
            <a:xfrm>
              <a:off x="941917" y="40333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41917" y="40968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41917" y="4160308"/>
              <a:ext cx="3280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41917" y="4223808"/>
              <a:ext cx="372533"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7" name="Straight Connector 16"/>
            <p:cNvCxnSpPr/>
            <p:nvPr/>
          </p:nvCxnSpPr>
          <p:spPr>
            <a:xfrm>
              <a:off x="941917" y="44905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41917" y="45540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41917" y="4617508"/>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488921" y="40023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88921" y="40658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8921" y="4114145"/>
              <a:ext cx="1029506" cy="28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24" name="Straight Connector 23"/>
            <p:cNvCxnSpPr/>
            <p:nvPr/>
          </p:nvCxnSpPr>
          <p:spPr>
            <a:xfrm>
              <a:off x="1488921" y="44595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488921" y="45230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488921" y="4586543"/>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746490" y="4890837"/>
            <a:ext cx="1839093" cy="1423524"/>
            <a:chOff x="746490" y="4890837"/>
            <a:chExt cx="1839093" cy="1423524"/>
          </a:xfrm>
        </p:grpSpPr>
        <p:sp>
          <p:nvSpPr>
            <p:cNvPr id="5" name="TextBox 4"/>
            <p:cNvSpPr txBox="1"/>
            <p:nvPr/>
          </p:nvSpPr>
          <p:spPr>
            <a:xfrm>
              <a:off x="746490" y="4890837"/>
              <a:ext cx="183909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REFLOW</a:t>
              </a:r>
              <a:endParaRPr kumimoji="0" lang="ru-RU" sz="3600" b="0" i="0" u="none" strike="noStrike" kern="0" cap="none" spc="0" normalizeH="0" baseline="0" noProof="0" dirty="0">
                <a:ln>
                  <a:noFill/>
                </a:ln>
                <a:solidFill>
                  <a:schemeClr val="bg1"/>
                </a:solidFill>
                <a:effectLst/>
                <a:uLnTx/>
                <a:uFillTx/>
                <a:latin typeface="+mj-lt"/>
              </a:endParaRPr>
            </a:p>
          </p:txBody>
        </p:sp>
        <p:sp>
          <p:nvSpPr>
            <p:cNvPr id="55" name="Rectangle 54"/>
            <p:cNvSpPr/>
            <p:nvPr/>
          </p:nvSpPr>
          <p:spPr>
            <a:xfrm>
              <a:off x="892968" y="5597877"/>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56" name="Rectangle 55"/>
            <p:cNvSpPr/>
            <p:nvPr/>
          </p:nvSpPr>
          <p:spPr>
            <a:xfrm>
              <a:off x="1412433" y="5543597"/>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endParaRPr>
            </a:p>
          </p:txBody>
        </p:sp>
        <p:cxnSp>
          <p:nvCxnSpPr>
            <p:cNvPr id="57" name="Straight Connector 56"/>
            <p:cNvCxnSpPr/>
            <p:nvPr/>
          </p:nvCxnSpPr>
          <p:spPr>
            <a:xfrm>
              <a:off x="941917" y="56756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41917" y="57391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41917" y="5802656"/>
              <a:ext cx="3280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941917" y="5866156"/>
              <a:ext cx="372533"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61" name="Straight Connector 60"/>
            <p:cNvCxnSpPr/>
            <p:nvPr/>
          </p:nvCxnSpPr>
          <p:spPr>
            <a:xfrm>
              <a:off x="941917" y="61328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41917" y="61963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41917" y="6259856"/>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482571" y="5621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482571" y="5685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482571" y="5748681"/>
              <a:ext cx="3081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1482571" y="5812181"/>
              <a:ext cx="441479"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74" name="Straight Connector 73"/>
            <p:cNvCxnSpPr/>
            <p:nvPr/>
          </p:nvCxnSpPr>
          <p:spPr>
            <a:xfrm>
              <a:off x="1482571" y="60788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482571" y="61423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482571" y="62058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026482" y="5621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026482" y="5685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026482" y="5748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026482" y="5812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026482" y="58756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026482" y="5939181"/>
              <a:ext cx="44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4424363" y="3254918"/>
            <a:ext cx="2629246" cy="1417095"/>
            <a:chOff x="4424363" y="3254918"/>
            <a:chExt cx="2629246" cy="1417095"/>
          </a:xfrm>
        </p:grpSpPr>
        <p:sp>
          <p:nvSpPr>
            <p:cNvPr id="6" name="TextBox 5"/>
            <p:cNvSpPr txBox="1"/>
            <p:nvPr/>
          </p:nvSpPr>
          <p:spPr>
            <a:xfrm>
              <a:off x="4424363" y="3254918"/>
              <a:ext cx="262924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REPOSITION</a:t>
              </a:r>
              <a:endParaRPr kumimoji="0" lang="ru-RU" sz="3600" b="0" i="0" u="none" strike="noStrike" kern="0" cap="none" spc="0" normalizeH="0" baseline="0" noProof="0" dirty="0">
                <a:ln>
                  <a:noFill/>
                </a:ln>
                <a:solidFill>
                  <a:schemeClr val="bg1"/>
                </a:solidFill>
                <a:effectLst/>
                <a:uLnTx/>
                <a:uFillTx/>
                <a:latin typeface="+mj-lt"/>
              </a:endParaRPr>
            </a:p>
          </p:txBody>
        </p:sp>
        <p:sp>
          <p:nvSpPr>
            <p:cNvPr id="90" name="Rectangle 89"/>
            <p:cNvSpPr/>
            <p:nvPr/>
          </p:nvSpPr>
          <p:spPr>
            <a:xfrm>
              <a:off x="4569618" y="3955529"/>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1" name="Rectangle 90"/>
            <p:cNvSpPr/>
            <p:nvPr/>
          </p:nvSpPr>
          <p:spPr>
            <a:xfrm>
              <a:off x="5089083" y="3901249"/>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99" name="Rectangle 98"/>
            <p:cNvSpPr/>
            <p:nvPr/>
          </p:nvSpPr>
          <p:spPr>
            <a:xfrm>
              <a:off x="4625975" y="4002343"/>
              <a:ext cx="355600" cy="258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0" name="Rectangle 99"/>
            <p:cNvSpPr/>
            <p:nvPr/>
          </p:nvSpPr>
          <p:spPr>
            <a:xfrm>
              <a:off x="4625975" y="4297753"/>
              <a:ext cx="355600" cy="374259"/>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1" name="Rectangle 100"/>
            <p:cNvSpPr/>
            <p:nvPr/>
          </p:nvSpPr>
          <p:spPr>
            <a:xfrm>
              <a:off x="5148636" y="3964678"/>
              <a:ext cx="395975" cy="431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2" name="Rectangle 101"/>
            <p:cNvSpPr/>
            <p:nvPr/>
          </p:nvSpPr>
          <p:spPr>
            <a:xfrm>
              <a:off x="5584698" y="3966877"/>
              <a:ext cx="633773" cy="429166"/>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03" name="Rectangle 102"/>
            <p:cNvSpPr/>
            <p:nvPr/>
          </p:nvSpPr>
          <p:spPr>
            <a:xfrm>
              <a:off x="5148636" y="4427008"/>
              <a:ext cx="1069835" cy="245005"/>
            </a:xfrm>
            <a:prstGeom prst="rect">
              <a:avLst/>
            </a:prstGeom>
            <a:pattFill prst="divot">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grpSp>
        <p:nvGrpSpPr>
          <p:cNvPr id="124" name="Group 123"/>
          <p:cNvGrpSpPr/>
          <p:nvPr/>
        </p:nvGrpSpPr>
        <p:grpSpPr>
          <a:xfrm>
            <a:off x="4424363" y="4890837"/>
            <a:ext cx="1852158" cy="1453951"/>
            <a:chOff x="4424363" y="4890837"/>
            <a:chExt cx="1852158" cy="1453951"/>
          </a:xfrm>
        </p:grpSpPr>
        <p:sp>
          <p:nvSpPr>
            <p:cNvPr id="7" name="TextBox 6"/>
            <p:cNvSpPr txBox="1"/>
            <p:nvPr/>
          </p:nvSpPr>
          <p:spPr>
            <a:xfrm>
              <a:off x="4424363" y="4890837"/>
              <a:ext cx="1683474"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REVEAL</a:t>
              </a:r>
              <a:endParaRPr kumimoji="0" lang="ru-RU" sz="3600" b="0" i="0" u="none" strike="noStrike" kern="0" cap="none" spc="0" normalizeH="0" baseline="0" noProof="0" dirty="0">
                <a:ln>
                  <a:noFill/>
                </a:ln>
                <a:solidFill>
                  <a:schemeClr val="bg1"/>
                </a:solidFill>
                <a:effectLst/>
                <a:uLnTx/>
                <a:uFillTx/>
                <a:latin typeface="+mj-lt"/>
              </a:endParaRPr>
            </a:p>
          </p:txBody>
        </p:sp>
        <p:sp>
          <p:nvSpPr>
            <p:cNvPr id="92" name="Rectangle 91"/>
            <p:cNvSpPr/>
            <p:nvPr/>
          </p:nvSpPr>
          <p:spPr>
            <a:xfrm>
              <a:off x="4569618" y="5591448"/>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93" name="Rectangle 92"/>
            <p:cNvSpPr/>
            <p:nvPr/>
          </p:nvSpPr>
          <p:spPr>
            <a:xfrm>
              <a:off x="5089083" y="5537168"/>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ysClr val="windowText" lastClr="000000"/>
                </a:solidFill>
                <a:effectLst/>
                <a:uLnTx/>
                <a:uFillTx/>
              </a:endParaRPr>
            </a:p>
          </p:txBody>
        </p:sp>
        <p:sp>
          <p:nvSpPr>
            <p:cNvPr id="104" name="Rectangle 103"/>
            <p:cNvSpPr/>
            <p:nvPr/>
          </p:nvSpPr>
          <p:spPr>
            <a:xfrm>
              <a:off x="4538262" y="6067789"/>
              <a:ext cx="550821"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200" b="0" i="0" u="none" strike="noStrike" kern="0" cap="none" spc="0" normalizeH="0" baseline="0" noProof="0" dirty="0">
                <a:ln>
                  <a:noFill/>
                </a:ln>
                <a:solidFill>
                  <a:sysClr val="windowText" lastClr="000000"/>
                </a:solidFill>
                <a:effectLst/>
                <a:uLnTx/>
                <a:uFillTx/>
              </a:endParaRPr>
            </a:p>
          </p:txBody>
        </p:sp>
        <p:cxnSp>
          <p:nvCxnSpPr>
            <p:cNvPr id="105" name="Straight Connector 104"/>
            <p:cNvCxnSpPr/>
            <p:nvPr/>
          </p:nvCxnSpPr>
          <p:spPr>
            <a:xfrm>
              <a:off x="4619625" y="566803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619625" y="573153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619625" y="579503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740828" y="6013185"/>
              <a:ext cx="338554"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200" b="0" i="0" u="none" strike="noStrike" kern="0" cap="none" spc="0" normalizeH="0" baseline="0" noProof="0" dirty="0">
                <a:ln>
                  <a:noFill/>
                </a:ln>
                <a:solidFill>
                  <a:sysClr val="windowText" lastClr="000000"/>
                </a:solidFill>
                <a:effectLst/>
                <a:uLnTx/>
                <a:uFillTx/>
              </a:endParaRPr>
            </a:p>
          </p:txBody>
        </p:sp>
        <p:cxnSp>
          <p:nvCxnSpPr>
            <p:cNvPr id="114" name="Straight Connector 113"/>
            <p:cNvCxnSpPr/>
            <p:nvPr/>
          </p:nvCxnSpPr>
          <p:spPr>
            <a:xfrm>
              <a:off x="4569618" y="6074462"/>
              <a:ext cx="471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5563790" y="5537168"/>
              <a:ext cx="550821"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 </a:t>
              </a:r>
              <a:endParaRPr kumimoji="0" lang="ru-RU" sz="1200" b="0" i="0" u="none" strike="noStrike" kern="0" cap="none" spc="0" normalizeH="0" baseline="0" noProof="0" dirty="0">
                <a:ln>
                  <a:noFill/>
                </a:ln>
                <a:solidFill>
                  <a:sysClr val="windowText" lastClr="000000"/>
                </a:solidFill>
                <a:effectLst/>
                <a:uLnTx/>
                <a:uFillTx/>
              </a:endParaRPr>
            </a:p>
          </p:txBody>
        </p:sp>
        <p:sp>
          <p:nvSpPr>
            <p:cNvPr id="117" name="Rectangle 116"/>
            <p:cNvSpPr/>
            <p:nvPr/>
          </p:nvSpPr>
          <p:spPr>
            <a:xfrm>
              <a:off x="5937967" y="5482564"/>
              <a:ext cx="338554"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200" b="0" i="0" u="none" strike="noStrike" kern="0" cap="none" spc="0" normalizeH="0" baseline="0" noProof="0" dirty="0">
                <a:ln>
                  <a:noFill/>
                </a:ln>
                <a:solidFill>
                  <a:sysClr val="windowText" lastClr="000000"/>
                </a:solidFill>
                <a:effectLst/>
                <a:uLnTx/>
                <a:uFillTx/>
              </a:endParaRPr>
            </a:p>
          </p:txBody>
        </p:sp>
        <p:cxnSp>
          <p:nvCxnSpPr>
            <p:cNvPr id="118" name="Straight Connector 117"/>
            <p:cNvCxnSpPr/>
            <p:nvPr/>
          </p:nvCxnSpPr>
          <p:spPr>
            <a:xfrm>
              <a:off x="5334000" y="5795030"/>
              <a:ext cx="9282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160905" y="5869348"/>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160905" y="5932848"/>
              <a:ext cx="10295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5160905" y="6006551"/>
              <a:ext cx="1029506" cy="28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grpSp>
        <p:nvGrpSpPr>
          <p:cNvPr id="69" name="Group 68"/>
          <p:cNvGrpSpPr/>
          <p:nvPr/>
        </p:nvGrpSpPr>
        <p:grpSpPr>
          <a:xfrm>
            <a:off x="7912894" y="3254918"/>
            <a:ext cx="3097323" cy="1421937"/>
            <a:chOff x="7912894" y="3254918"/>
            <a:chExt cx="3097323" cy="1421937"/>
          </a:xfrm>
        </p:grpSpPr>
        <p:sp>
          <p:nvSpPr>
            <p:cNvPr id="77" name="TextBox 76"/>
            <p:cNvSpPr txBox="1"/>
            <p:nvPr/>
          </p:nvSpPr>
          <p:spPr>
            <a:xfrm>
              <a:off x="7912894" y="3254918"/>
              <a:ext cx="309732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RE-ARCHITECT</a:t>
              </a:r>
              <a:endParaRPr kumimoji="0" lang="ru-RU" sz="3600" b="0" i="0" u="none" strike="noStrike" kern="0" cap="none" spc="0" normalizeH="0" baseline="0" noProof="0" dirty="0">
                <a:ln>
                  <a:noFill/>
                </a:ln>
                <a:solidFill>
                  <a:schemeClr val="bg1"/>
                </a:solidFill>
                <a:effectLst/>
                <a:uLnTx/>
                <a:uFillTx/>
                <a:latin typeface="+mj-lt"/>
              </a:endParaRPr>
            </a:p>
          </p:txBody>
        </p:sp>
        <p:sp>
          <p:nvSpPr>
            <p:cNvPr id="78" name="Rectangle 77"/>
            <p:cNvSpPr/>
            <p:nvPr/>
          </p:nvSpPr>
          <p:spPr>
            <a:xfrm>
              <a:off x="8067290" y="3960371"/>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79" name="Rectangle 78"/>
            <p:cNvSpPr/>
            <p:nvPr/>
          </p:nvSpPr>
          <p:spPr>
            <a:xfrm>
              <a:off x="9295509" y="3906091"/>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80" name="Rectangle 79"/>
            <p:cNvSpPr/>
            <p:nvPr/>
          </p:nvSpPr>
          <p:spPr>
            <a:xfrm>
              <a:off x="8714313" y="3955529"/>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81" name="Straight Arrow Connector 80"/>
            <p:cNvCxnSpPr>
              <a:stCxn id="78" idx="3"/>
              <a:endCxn id="80" idx="1"/>
            </p:cNvCxnSpPr>
            <p:nvPr/>
          </p:nvCxnSpPr>
          <p:spPr>
            <a:xfrm flipV="1">
              <a:off x="8538777" y="4313771"/>
              <a:ext cx="175536" cy="48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68933" y="3901249"/>
              <a:ext cx="0" cy="7707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8765733" y="4002343"/>
              <a:ext cx="247034" cy="2470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94" name="Straight Connector 93"/>
            <p:cNvCxnSpPr/>
            <p:nvPr/>
          </p:nvCxnSpPr>
          <p:spPr>
            <a:xfrm>
              <a:off x="8765733" y="4332543"/>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765733" y="4396043"/>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765733" y="4459543"/>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765733" y="4523043"/>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765733" y="4586543"/>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0" name="Oval 109"/>
            <p:cNvSpPr/>
            <p:nvPr/>
          </p:nvSpPr>
          <p:spPr>
            <a:xfrm>
              <a:off x="9755503" y="3994419"/>
              <a:ext cx="165889" cy="1658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11" name="Straight Connector 110"/>
            <p:cNvCxnSpPr/>
            <p:nvPr/>
          </p:nvCxnSpPr>
          <p:spPr>
            <a:xfrm>
              <a:off x="10017969" y="4027227"/>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0017969" y="4090727"/>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0017969" y="4154227"/>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9755503" y="426085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9755503" y="4324350"/>
              <a:ext cx="34099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9755503" y="4387850"/>
              <a:ext cx="372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9336533" y="3955529"/>
              <a:ext cx="285750" cy="7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27" name="Rectangle 126"/>
            <p:cNvSpPr/>
            <p:nvPr/>
          </p:nvSpPr>
          <p:spPr>
            <a:xfrm>
              <a:off x="9336533" y="4064986"/>
              <a:ext cx="285750" cy="716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28" name="Rectangle 127"/>
            <p:cNvSpPr/>
            <p:nvPr/>
          </p:nvSpPr>
          <p:spPr>
            <a:xfrm>
              <a:off x="9336533" y="4174443"/>
              <a:ext cx="285750" cy="7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29" name="Rectangle 128"/>
            <p:cNvSpPr/>
            <p:nvPr/>
          </p:nvSpPr>
          <p:spPr>
            <a:xfrm>
              <a:off x="9336533" y="4283900"/>
              <a:ext cx="285750" cy="7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0" name="Rectangle 129"/>
            <p:cNvSpPr/>
            <p:nvPr/>
          </p:nvSpPr>
          <p:spPr>
            <a:xfrm>
              <a:off x="9336533" y="4393357"/>
              <a:ext cx="285750" cy="7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1" name="Rectangle 130"/>
            <p:cNvSpPr/>
            <p:nvPr/>
          </p:nvSpPr>
          <p:spPr>
            <a:xfrm>
              <a:off x="9336533" y="4502812"/>
              <a:ext cx="285750" cy="71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2" name="Rectangle 131"/>
            <p:cNvSpPr/>
            <p:nvPr/>
          </p:nvSpPr>
          <p:spPr>
            <a:xfrm>
              <a:off x="8113875" y="4014854"/>
              <a:ext cx="378733" cy="6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3" name="Rectangle 132"/>
            <p:cNvSpPr/>
            <p:nvPr/>
          </p:nvSpPr>
          <p:spPr>
            <a:xfrm>
              <a:off x="8113875" y="4124311"/>
              <a:ext cx="378733" cy="639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4" name="Rectangle 133"/>
            <p:cNvSpPr/>
            <p:nvPr/>
          </p:nvSpPr>
          <p:spPr>
            <a:xfrm>
              <a:off x="8113875" y="4233768"/>
              <a:ext cx="378733" cy="6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5" name="Rectangle 134"/>
            <p:cNvSpPr/>
            <p:nvPr/>
          </p:nvSpPr>
          <p:spPr>
            <a:xfrm>
              <a:off x="8113875" y="4343225"/>
              <a:ext cx="378733" cy="6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6" name="Rectangle 135"/>
            <p:cNvSpPr/>
            <p:nvPr/>
          </p:nvSpPr>
          <p:spPr>
            <a:xfrm>
              <a:off x="8113875" y="4452682"/>
              <a:ext cx="378733" cy="6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37" name="Rectangle 136"/>
            <p:cNvSpPr/>
            <p:nvPr/>
          </p:nvSpPr>
          <p:spPr>
            <a:xfrm>
              <a:off x="8113875" y="4562137"/>
              <a:ext cx="378733" cy="6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grpSp>
        <p:nvGrpSpPr>
          <p:cNvPr id="138" name="Group 137"/>
          <p:cNvGrpSpPr/>
          <p:nvPr/>
        </p:nvGrpSpPr>
        <p:grpSpPr>
          <a:xfrm>
            <a:off x="7912894" y="4890837"/>
            <a:ext cx="1954189" cy="1421937"/>
            <a:chOff x="7912894" y="4890837"/>
            <a:chExt cx="1954189" cy="1421937"/>
          </a:xfrm>
        </p:grpSpPr>
        <p:sp>
          <p:nvSpPr>
            <p:cNvPr id="139" name="TextBox 138"/>
            <p:cNvSpPr txBox="1"/>
            <p:nvPr/>
          </p:nvSpPr>
          <p:spPr>
            <a:xfrm>
              <a:off x="7912894" y="4890837"/>
              <a:ext cx="195418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REPLACE</a:t>
              </a:r>
              <a:endParaRPr kumimoji="0" lang="ru-RU" sz="3600" b="0" i="0" u="none" strike="noStrike" kern="0" cap="none" spc="0" normalizeH="0" baseline="0" noProof="0" dirty="0">
                <a:ln>
                  <a:noFill/>
                </a:ln>
                <a:solidFill>
                  <a:schemeClr val="bg1"/>
                </a:solidFill>
                <a:effectLst/>
                <a:uLnTx/>
                <a:uFillTx/>
                <a:latin typeface="+mj-lt"/>
              </a:endParaRPr>
            </a:p>
          </p:txBody>
        </p:sp>
        <p:sp>
          <p:nvSpPr>
            <p:cNvPr id="140" name="Rectangle 139"/>
            <p:cNvSpPr/>
            <p:nvPr/>
          </p:nvSpPr>
          <p:spPr>
            <a:xfrm>
              <a:off x="8067290" y="5596290"/>
              <a:ext cx="471487" cy="71648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8586755" y="5542010"/>
              <a:ext cx="1173150" cy="770764"/>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8019312" y="5577816"/>
              <a:ext cx="325730"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100" b="0" i="0" u="none" strike="noStrike" kern="0" cap="none" spc="0" normalizeH="0" baseline="0" noProof="0" dirty="0">
                <a:ln>
                  <a:noFill/>
                </a:ln>
                <a:solidFill>
                  <a:sysClr val="windowText" lastClr="000000"/>
                </a:solidFill>
                <a:effectLst/>
                <a:uLnTx/>
                <a:uFillTx/>
              </a:endParaRPr>
            </a:p>
          </p:txBody>
        </p:sp>
        <p:sp>
          <p:nvSpPr>
            <p:cNvPr id="143" name="Rectangle 142"/>
            <p:cNvSpPr/>
            <p:nvPr/>
          </p:nvSpPr>
          <p:spPr>
            <a:xfrm>
              <a:off x="8067290" y="5596554"/>
              <a:ext cx="228985" cy="19530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cxnSp>
          <p:nvCxnSpPr>
            <p:cNvPr id="144" name="Straight Connector 143"/>
            <p:cNvCxnSpPr/>
            <p:nvPr/>
          </p:nvCxnSpPr>
          <p:spPr>
            <a:xfrm>
              <a:off x="8296275" y="5662455"/>
              <a:ext cx="0" cy="6474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8106950" y="5841663"/>
              <a:ext cx="140559" cy="62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46" name="Rectangle 145"/>
            <p:cNvSpPr/>
            <p:nvPr/>
          </p:nvSpPr>
          <p:spPr>
            <a:xfrm>
              <a:off x="8106950" y="5951120"/>
              <a:ext cx="140559" cy="62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47" name="Rectangle 146"/>
            <p:cNvSpPr/>
            <p:nvPr/>
          </p:nvSpPr>
          <p:spPr>
            <a:xfrm>
              <a:off x="8106950" y="6060577"/>
              <a:ext cx="140559" cy="62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48" name="Rectangle 147"/>
            <p:cNvSpPr/>
            <p:nvPr/>
          </p:nvSpPr>
          <p:spPr>
            <a:xfrm>
              <a:off x="8106950" y="6170032"/>
              <a:ext cx="140559" cy="62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49" name="Rectangle 148"/>
            <p:cNvSpPr/>
            <p:nvPr/>
          </p:nvSpPr>
          <p:spPr>
            <a:xfrm>
              <a:off x="8586177" y="5543856"/>
              <a:ext cx="1173600" cy="14132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50" name="Rectangle 149"/>
            <p:cNvSpPr/>
            <p:nvPr/>
          </p:nvSpPr>
          <p:spPr>
            <a:xfrm>
              <a:off x="8656225" y="5597565"/>
              <a:ext cx="140559" cy="62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51" name="Rectangle 150"/>
            <p:cNvSpPr/>
            <p:nvPr/>
          </p:nvSpPr>
          <p:spPr>
            <a:xfrm>
              <a:off x="8854276" y="5597565"/>
              <a:ext cx="140559" cy="62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52" name="Rectangle 151"/>
            <p:cNvSpPr/>
            <p:nvPr/>
          </p:nvSpPr>
          <p:spPr>
            <a:xfrm>
              <a:off x="9052327" y="5597565"/>
              <a:ext cx="140559" cy="62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sp>
          <p:nvSpPr>
            <p:cNvPr id="153" name="Rectangle 152"/>
            <p:cNvSpPr/>
            <p:nvPr/>
          </p:nvSpPr>
          <p:spPr>
            <a:xfrm>
              <a:off x="9250378" y="5597565"/>
              <a:ext cx="140559" cy="62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108748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a:t>Элементы управления</a:t>
            </a:r>
          </a:p>
        </p:txBody>
      </p:sp>
      <p:sp>
        <p:nvSpPr>
          <p:cNvPr id="3" name="Subtitle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1823664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3616246" cy="1612749"/>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ЕДИНЫЕ ЭЛЕМЕНТЫ</a:t>
            </a:r>
            <a:br>
              <a:rPr kumimoji="0" lang="ru-RU" sz="2400" b="0" i="0" u="none" strike="noStrike" kern="0" cap="none" spc="0" normalizeH="0" baseline="0" noProof="0" dirty="0">
                <a:ln>
                  <a:noFill/>
                </a:ln>
                <a:solidFill>
                  <a:schemeClr val="bg1"/>
                </a:solidFill>
                <a:effectLst/>
                <a:uLnTx/>
                <a:uFillTx/>
              </a:rPr>
            </a:br>
            <a:r>
              <a:rPr kumimoji="0" lang="ru-RU" sz="2400" b="0" i="0" u="none" strike="noStrike" kern="0" cap="none" spc="0" normalizeH="0" baseline="0" noProof="0" dirty="0">
                <a:ln>
                  <a:noFill/>
                </a:ln>
                <a:solidFill>
                  <a:schemeClr val="bg1"/>
                </a:solidFill>
                <a:effectLst/>
                <a:uLnTx/>
                <a:uFillTx/>
              </a:rPr>
              <a:t>УПРАВЛЕНИЯ</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Обновленный стиль</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Адаптация под способы ввода</a:t>
            </a:r>
          </a:p>
        </p:txBody>
      </p:sp>
      <p:pic>
        <p:nvPicPr>
          <p:cNvPr id="4" name="Picture 3"/>
          <p:cNvPicPr/>
          <p:nvPr/>
        </p:nvPicPr>
        <p:blipFill>
          <a:blip r:embed="rId2"/>
          <a:stretch>
            <a:fillRect/>
          </a:stretch>
        </p:blipFill>
        <p:spPr>
          <a:xfrm>
            <a:off x="853023" y="3570743"/>
            <a:ext cx="1398211" cy="1788789"/>
          </a:xfrm>
          <a:prstGeom prst="rect">
            <a:avLst/>
          </a:prstGeom>
        </p:spPr>
      </p:pic>
      <p:pic>
        <p:nvPicPr>
          <p:cNvPr id="5" name="Picture 4"/>
          <p:cNvPicPr/>
          <p:nvPr/>
        </p:nvPicPr>
        <p:blipFill>
          <a:blip r:embed="rId3"/>
          <a:stretch>
            <a:fillRect/>
          </a:stretch>
        </p:blipFill>
        <p:spPr>
          <a:xfrm>
            <a:off x="2441196" y="3570743"/>
            <a:ext cx="1398437" cy="2406135"/>
          </a:xfrm>
          <a:prstGeom prst="rect">
            <a:avLst/>
          </a:prstGeom>
        </p:spPr>
      </p:pic>
      <p:pic>
        <p:nvPicPr>
          <p:cNvPr id="10" name="Picture 9"/>
          <p:cNvPicPr/>
          <p:nvPr/>
        </p:nvPicPr>
        <p:blipFill>
          <a:blip r:embed="rId4"/>
          <a:stretch>
            <a:fillRect/>
          </a:stretch>
        </p:blipFill>
        <p:spPr>
          <a:xfrm>
            <a:off x="4029595" y="3570743"/>
            <a:ext cx="2282258" cy="2729528"/>
          </a:xfrm>
          <a:prstGeom prst="rect">
            <a:avLst/>
          </a:prstGeom>
        </p:spPr>
      </p:pic>
      <p:pic>
        <p:nvPicPr>
          <p:cNvPr id="8" name="Picture 7"/>
          <p:cNvPicPr/>
          <p:nvPr/>
        </p:nvPicPr>
        <p:blipFill>
          <a:blip r:embed="rId5"/>
          <a:stretch>
            <a:fillRect/>
          </a:stretch>
        </p:blipFill>
        <p:spPr>
          <a:xfrm>
            <a:off x="6501815" y="3570743"/>
            <a:ext cx="2067893" cy="2780563"/>
          </a:xfrm>
          <a:prstGeom prst="rect">
            <a:avLst/>
          </a:prstGeom>
        </p:spPr>
      </p:pic>
      <p:sp>
        <p:nvSpPr>
          <p:cNvPr id="14" name="Rectangle 13"/>
          <p:cNvSpPr/>
          <p:nvPr/>
        </p:nvSpPr>
        <p:spPr>
          <a:xfrm>
            <a:off x="853023" y="3666386"/>
            <a:ext cx="44114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Segoe MDL2 Assets" panose="050A0102010101010101" pitchFamily="18" charset="0"/>
              </a:rPr>
              <a:t></a:t>
            </a:r>
            <a:endParaRPr kumimoji="0" lang="ru-RU" sz="2000" b="0" i="0" u="none" strike="noStrike" kern="0" cap="none" spc="0" normalizeH="0" baseline="0" noProof="0" dirty="0">
              <a:ln>
                <a:noFill/>
              </a:ln>
              <a:solidFill>
                <a:sysClr val="windowText" lastClr="000000"/>
              </a:solidFill>
              <a:effectLst/>
              <a:uLnTx/>
              <a:uFillTx/>
              <a:latin typeface="+mj-lt"/>
            </a:endParaRPr>
          </a:p>
        </p:txBody>
      </p:sp>
      <p:sp>
        <p:nvSpPr>
          <p:cNvPr id="15" name="Rectangle 14"/>
          <p:cNvSpPr/>
          <p:nvPr/>
        </p:nvSpPr>
        <p:spPr>
          <a:xfrm>
            <a:off x="6501815" y="3743330"/>
            <a:ext cx="646331"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Segoe MDL2 Assets" panose="050A0102010101010101" pitchFamily="18" charset="0"/>
              </a:rPr>
              <a:t></a:t>
            </a:r>
            <a:endParaRPr kumimoji="0" lang="ru-RU" sz="3600" b="0" i="0" u="none" strike="noStrike" kern="0" cap="none" spc="0" normalizeH="0" baseline="0" noProof="0" dirty="0">
              <a:ln>
                <a:noFill/>
              </a:ln>
              <a:solidFill>
                <a:sysClr val="windowText" lastClr="000000"/>
              </a:solidFill>
              <a:effectLst/>
              <a:uLnTx/>
              <a:uFillTx/>
              <a:latin typeface="+mj-lt"/>
            </a:endParaRPr>
          </a:p>
        </p:txBody>
      </p:sp>
      <p:sp>
        <p:nvSpPr>
          <p:cNvPr id="16" name="Rectangle 15"/>
          <p:cNvSpPr/>
          <p:nvPr/>
        </p:nvSpPr>
        <p:spPr>
          <a:xfrm>
            <a:off x="4029595" y="3758401"/>
            <a:ext cx="44114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MDL2 Assets" panose="050A0102010101010101" pitchFamily="18" charset="0"/>
              </a:rPr>
              <a:t></a:t>
            </a:r>
            <a:endParaRPr kumimoji="0" lang="ru-RU" sz="2000" b="0" i="0" u="none" strike="noStrike" kern="0" cap="none" spc="0" normalizeH="0" baseline="0" noProof="0" dirty="0">
              <a:ln>
                <a:noFill/>
              </a:ln>
              <a:solidFill>
                <a:schemeClr val="bg1"/>
              </a:solidFill>
              <a:effectLst/>
              <a:uLnTx/>
              <a:uFillTx/>
              <a:latin typeface="+mj-lt"/>
            </a:endParaRPr>
          </a:p>
        </p:txBody>
      </p:sp>
      <p:sp>
        <p:nvSpPr>
          <p:cNvPr id="17" name="Rectangle 16"/>
          <p:cNvSpPr/>
          <p:nvPr/>
        </p:nvSpPr>
        <p:spPr>
          <a:xfrm>
            <a:off x="2365376" y="3691081"/>
            <a:ext cx="646331"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latin typeface="Segoe MDL2 Assets" panose="050A0102010101010101" pitchFamily="18" charset="0"/>
              </a:rPr>
              <a:t></a:t>
            </a:r>
            <a:endParaRPr kumimoji="0" lang="ru-RU" sz="36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683910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86250" y="1533274"/>
            <a:ext cx="3189143" cy="1612749"/>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ru-RU" sz="2400" b="0" i="0" u="none" strike="noStrike" kern="0" cap="none" spc="0" normalizeH="0" baseline="0" noProof="0" dirty="0">
                <a:ln>
                  <a:noFill/>
                </a:ln>
                <a:solidFill>
                  <a:schemeClr val="bg1"/>
                </a:solidFill>
                <a:effectLst/>
                <a:uLnTx/>
                <a:uFillTx/>
              </a:rPr>
              <a:t>СПОСОБЫ</a:t>
            </a:r>
            <a:br>
              <a:rPr kumimoji="0" lang="ru-RU" sz="2400" b="0" i="0" u="none" strike="noStrike" kern="0" cap="none" spc="0" normalizeH="0" baseline="0" noProof="0" dirty="0">
                <a:ln>
                  <a:noFill/>
                </a:ln>
                <a:solidFill>
                  <a:schemeClr val="bg1"/>
                </a:solidFill>
                <a:effectLst/>
                <a:uLnTx/>
                <a:uFillTx/>
              </a:rPr>
            </a:br>
            <a:r>
              <a:rPr kumimoji="0" lang="ru-RU" sz="2400" b="0" i="0" u="none" strike="noStrike" kern="0" cap="none" spc="0" normalizeH="0" baseline="0" noProof="0" dirty="0">
                <a:ln>
                  <a:noFill/>
                </a:ln>
                <a:solidFill>
                  <a:schemeClr val="bg1"/>
                </a:solidFill>
                <a:effectLst/>
                <a:uLnTx/>
                <a:uFillTx/>
              </a:rPr>
              <a:t>ВЗАИМОДЕЙСТВИЯ</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Встроенные возможности</a:t>
            </a:r>
          </a:p>
          <a:p>
            <a:pPr marL="0" marR="0" lvl="0" indent="0" defTabSz="914400" eaLnBrk="1" fontAlgn="auto" latinLnBrk="0" hangingPunct="1">
              <a:lnSpc>
                <a:spcPct val="90000"/>
              </a:lnSpc>
              <a:spcBef>
                <a:spcPts val="0"/>
              </a:spcBef>
              <a:spcAft>
                <a:spcPts val="600"/>
              </a:spcAft>
              <a:buClrTx/>
              <a:buSzTx/>
              <a:buFontTx/>
              <a:buNone/>
              <a:tabLst/>
              <a:defRPr/>
            </a:pPr>
            <a:r>
              <a:rPr kumimoji="0" lang="ru-RU" sz="1800" b="0" i="0" u="none" strike="noStrike" kern="0" cap="none" spc="0" normalizeH="0" baseline="0" noProof="0" dirty="0">
                <a:ln>
                  <a:noFill/>
                </a:ln>
                <a:solidFill>
                  <a:schemeClr val="bg1"/>
                </a:solidFill>
                <a:effectLst/>
                <a:uLnTx/>
                <a:uFillTx/>
              </a:rPr>
              <a:t>Расширение под сценарии</a:t>
            </a:r>
          </a:p>
        </p:txBody>
      </p:sp>
      <p:sp>
        <p:nvSpPr>
          <p:cNvPr id="5" name="Rectangle 4"/>
          <p:cNvSpPr/>
          <p:nvPr/>
        </p:nvSpPr>
        <p:spPr>
          <a:xfrm>
            <a:off x="4795427" y="3835070"/>
            <a:ext cx="2050561" cy="107721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400" b="0" i="0" u="none" strike="noStrike" kern="0" cap="none" spc="0" normalizeH="0" baseline="0" noProof="0" dirty="0">
                <a:ln>
                  <a:noFill/>
                </a:ln>
                <a:solidFill>
                  <a:schemeClr val="bg1"/>
                </a:solidFill>
                <a:effectLst/>
                <a:uLnTx/>
                <a:uFillTx/>
                <a:latin typeface="Segoe MDL2 Assets" pitchFamily="2" charset="0"/>
              </a:rPr>
              <a:t> </a:t>
            </a:r>
            <a:endParaRPr kumimoji="0" lang="ru-RU" sz="64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744958" y="3901249"/>
            <a:ext cx="1584088"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Segoe MDL2 Assets" pitchFamily="2" charset="0"/>
              </a:rPr>
              <a:t> </a:t>
            </a:r>
            <a:endParaRPr kumimoji="0" lang="ru-RU" sz="4800" b="0" i="0" u="none" strike="noStrike" kern="0" cap="none" spc="0" normalizeH="0" baseline="0" noProof="0" dirty="0">
              <a:ln>
                <a:noFill/>
              </a:ln>
              <a:solidFill>
                <a:sysClr val="windowText" lastClr="000000"/>
              </a:solidFill>
              <a:effectLst/>
              <a:uLnTx/>
              <a:uFillTx/>
            </a:endParaRPr>
          </a:p>
        </p:txBody>
      </p:sp>
      <p:sp>
        <p:nvSpPr>
          <p:cNvPr id="8" name="Rectangle 7"/>
          <p:cNvSpPr/>
          <p:nvPr/>
        </p:nvSpPr>
        <p:spPr>
          <a:xfrm>
            <a:off x="4729747" y="5492441"/>
            <a:ext cx="1415772"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chemeClr val="bg1"/>
                </a:solidFill>
                <a:effectLst/>
                <a:uLnTx/>
                <a:uFillTx/>
                <a:latin typeface="Segoe MDL2 Assets" panose="050A0102010101010101" pitchFamily="18" charset="0"/>
              </a:rPr>
              <a:t></a:t>
            </a:r>
            <a:endParaRPr kumimoji="0" lang="ru-RU" sz="4800" b="0" i="0" u="none" strike="noStrike" kern="0" cap="none" spc="0" normalizeH="0" baseline="0" noProof="0" dirty="0">
              <a:ln>
                <a:noFill/>
              </a:ln>
              <a:solidFill>
                <a:sysClr val="windowText" lastClr="000000"/>
              </a:solidFill>
              <a:effectLst/>
              <a:uLnTx/>
              <a:uFillTx/>
            </a:endParaRPr>
          </a:p>
        </p:txBody>
      </p:sp>
      <p:sp>
        <p:nvSpPr>
          <p:cNvPr id="10" name="Rectangle 9"/>
          <p:cNvSpPr/>
          <p:nvPr/>
        </p:nvSpPr>
        <p:spPr>
          <a:xfrm>
            <a:off x="2398438" y="3962804"/>
            <a:ext cx="697627"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bg1"/>
                </a:solidFill>
                <a:effectLst/>
                <a:uLnTx/>
                <a:uFillTx/>
                <a:latin typeface="Segoe MDL2 Assets" pitchFamily="2" charset="0"/>
              </a:rPr>
              <a:t></a:t>
            </a:r>
            <a:endParaRPr kumimoji="0" lang="ru-RU" sz="4000" b="0" i="0" u="none" strike="noStrike" kern="0" cap="none" spc="0" normalizeH="0" baseline="0" noProof="0" dirty="0">
              <a:ln>
                <a:noFill/>
              </a:ln>
              <a:solidFill>
                <a:sysClr val="windowText" lastClr="000000"/>
              </a:solidFill>
              <a:effectLst/>
              <a:uLnTx/>
              <a:uFillTx/>
            </a:endParaRPr>
          </a:p>
        </p:txBody>
      </p:sp>
      <p:sp>
        <p:nvSpPr>
          <p:cNvPr id="14" name="TextBox 13"/>
          <p:cNvSpPr txBox="1"/>
          <p:nvPr/>
        </p:nvSpPr>
        <p:spPr>
          <a:xfrm>
            <a:off x="746490" y="3254918"/>
            <a:ext cx="349647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PONTER EVENTS</a:t>
            </a:r>
            <a:endParaRPr kumimoji="0" lang="ru-RU" sz="3600" b="0" i="0" u="none" strike="noStrike" kern="0" cap="none" spc="0" normalizeH="0" baseline="0" noProof="0" dirty="0">
              <a:ln>
                <a:noFill/>
              </a:ln>
              <a:solidFill>
                <a:schemeClr val="bg1"/>
              </a:solidFill>
              <a:effectLst/>
              <a:uLnTx/>
              <a:uFillTx/>
              <a:latin typeface="+mj-lt"/>
            </a:endParaRPr>
          </a:p>
        </p:txBody>
      </p:sp>
      <p:sp>
        <p:nvSpPr>
          <p:cNvPr id="15" name="Rectangle 14"/>
          <p:cNvSpPr/>
          <p:nvPr/>
        </p:nvSpPr>
        <p:spPr>
          <a:xfrm>
            <a:off x="3231655" y="3956863"/>
            <a:ext cx="697627"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bg1"/>
                </a:solidFill>
                <a:effectLst/>
                <a:uLnTx/>
                <a:uFillTx/>
                <a:latin typeface="Segoe MDL2 Assets" pitchFamily="2" charset="0"/>
              </a:rPr>
              <a:t></a:t>
            </a:r>
            <a:endParaRPr kumimoji="0" lang="ru-RU" sz="4000" b="0" i="0" u="none" strike="noStrike" kern="0" cap="none" spc="0" normalizeH="0" baseline="0" noProof="0" dirty="0">
              <a:ln>
                <a:noFill/>
              </a:ln>
              <a:solidFill>
                <a:sysClr val="windowText" lastClr="000000"/>
              </a:solidFill>
              <a:effectLst/>
              <a:uLnTx/>
              <a:uFillTx/>
            </a:endParaRPr>
          </a:p>
        </p:txBody>
      </p:sp>
      <p:sp>
        <p:nvSpPr>
          <p:cNvPr id="16" name="TextBox 15"/>
          <p:cNvSpPr txBox="1"/>
          <p:nvPr/>
        </p:nvSpPr>
        <p:spPr>
          <a:xfrm>
            <a:off x="746490" y="4947611"/>
            <a:ext cx="180049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err="1">
                <a:ln>
                  <a:noFill/>
                </a:ln>
                <a:solidFill>
                  <a:schemeClr val="bg1"/>
                </a:solidFill>
                <a:effectLst/>
                <a:uLnTx/>
                <a:uFillTx/>
                <a:latin typeface="+mj-lt"/>
              </a:rPr>
              <a:t>XYFocus</a:t>
            </a:r>
            <a:endParaRPr kumimoji="0" lang="ru-RU" sz="3600" b="0" i="0" u="none" strike="noStrike" kern="0" cap="none" spc="0" normalizeH="0" baseline="0" noProof="0" dirty="0">
              <a:ln>
                <a:noFill/>
              </a:ln>
              <a:solidFill>
                <a:schemeClr val="bg1"/>
              </a:solidFill>
              <a:effectLst/>
              <a:uLnTx/>
              <a:uFillTx/>
              <a:latin typeface="+mj-lt"/>
            </a:endParaRPr>
          </a:p>
        </p:txBody>
      </p:sp>
      <p:sp>
        <p:nvSpPr>
          <p:cNvPr id="18" name="Rectangle 17"/>
          <p:cNvSpPr/>
          <p:nvPr/>
        </p:nvSpPr>
        <p:spPr>
          <a:xfrm>
            <a:off x="800808" y="5487472"/>
            <a:ext cx="1584088"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Segoe MDL2 Assets" pitchFamily="2" charset="0"/>
              </a:rPr>
              <a:t> </a:t>
            </a:r>
            <a:r>
              <a:rPr kumimoji="0" lang="en-US" sz="4800" b="0" i="0" u="none" strike="noStrike" kern="0" cap="none" spc="0" normalizeH="0" baseline="0" noProof="0" dirty="0">
                <a:ln>
                  <a:noFill/>
                </a:ln>
                <a:solidFill>
                  <a:prstClr val="white"/>
                </a:solidFill>
                <a:effectLst/>
                <a:uLnTx/>
                <a:uFillTx/>
                <a:latin typeface="Segoe MDL2 Assets" panose="050A0102010101010101" pitchFamily="18" charset="0"/>
              </a:rPr>
              <a:t></a:t>
            </a:r>
            <a:endParaRPr kumimoji="0" lang="ru-RU" sz="1800" b="0" i="0"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4739351" y="3254917"/>
            <a:ext cx="236032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KEYBOARD</a:t>
            </a:r>
            <a:endParaRPr kumimoji="0" lang="ru-RU" sz="3600" b="0" i="0" u="none" strike="noStrike" kern="0" cap="none" spc="0" normalizeH="0" baseline="0" noProof="0" dirty="0">
              <a:ln>
                <a:noFill/>
              </a:ln>
              <a:solidFill>
                <a:schemeClr val="bg1"/>
              </a:solidFill>
              <a:effectLst/>
              <a:uLnTx/>
              <a:uFillTx/>
              <a:latin typeface="+mj-lt"/>
            </a:endParaRPr>
          </a:p>
        </p:txBody>
      </p:sp>
      <p:sp>
        <p:nvSpPr>
          <p:cNvPr id="20" name="TextBox 19"/>
          <p:cNvSpPr txBox="1"/>
          <p:nvPr/>
        </p:nvSpPr>
        <p:spPr>
          <a:xfrm>
            <a:off x="4796100" y="4948180"/>
            <a:ext cx="1434175"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VOICE</a:t>
            </a:r>
            <a:endParaRPr kumimoji="0" lang="ru-RU" sz="3600" b="0" i="0" u="none" strike="noStrike" kern="0" cap="none" spc="0" normalizeH="0" baseline="0" noProof="0" dirty="0">
              <a:ln>
                <a:noFill/>
              </a:ln>
              <a:solidFill>
                <a:schemeClr val="bg1"/>
              </a:solidFill>
              <a:effectLst/>
              <a:uLnTx/>
              <a:uFillTx/>
              <a:latin typeface="+mj-lt"/>
            </a:endParaRPr>
          </a:p>
        </p:txBody>
      </p:sp>
    </p:spTree>
    <p:extLst>
      <p:ext uri="{BB962C8B-B14F-4D97-AF65-F5344CB8AC3E}">
        <p14:creationId xmlns:p14="http://schemas.microsoft.com/office/powerpoint/2010/main" val="1673073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69587" y="1103524"/>
            <a:ext cx="9720000" cy="2340000"/>
          </a:xfrm>
        </p:spPr>
        <p:txBody>
          <a:bodyPr/>
          <a:lstStyle/>
          <a:p>
            <a:r>
              <a:rPr lang="ru-RU" sz="3600" dirty="0"/>
              <a:t>Упражнение 8</a:t>
            </a:r>
            <a:br>
              <a:rPr lang="en-US" dirty="0"/>
            </a:br>
            <a:r>
              <a:rPr lang="ru-RU" dirty="0">
                <a:latin typeface="+mn-lt"/>
              </a:rPr>
              <a:t>Слои интерфейса</a:t>
            </a:r>
          </a:p>
        </p:txBody>
      </p:sp>
      <p:sp>
        <p:nvSpPr>
          <p:cNvPr id="7" name="Subtitle 6"/>
          <p:cNvSpPr>
            <a:spLocks noGrp="1"/>
          </p:cNvSpPr>
          <p:nvPr>
            <p:ph type="subTitle" idx="1"/>
          </p:nvPr>
        </p:nvSpPr>
        <p:spPr>
          <a:xfrm>
            <a:off x="669586" y="3609000"/>
            <a:ext cx="11186413" cy="1655762"/>
          </a:xfrm>
        </p:spPr>
        <p:txBody>
          <a:bodyPr/>
          <a:lstStyle/>
          <a:p>
            <a:pPr marL="514350" indent="-514350">
              <a:buAutoNum type="arabicPeriod"/>
            </a:pPr>
            <a:r>
              <a:rPr lang="ru-RU" dirty="0"/>
              <a:t>Нарисуйте интерфейс будильника</a:t>
            </a:r>
            <a:r>
              <a:rPr lang="en-US" dirty="0"/>
              <a:t> (black)</a:t>
            </a:r>
            <a:endParaRPr lang="ru-RU" dirty="0"/>
          </a:p>
          <a:p>
            <a:pPr marL="514350" indent="-514350">
              <a:buAutoNum type="arabicPeriod"/>
            </a:pPr>
            <a:r>
              <a:rPr lang="ru-RU" dirty="0"/>
              <a:t>Отметьте размеры (</a:t>
            </a:r>
            <a:r>
              <a:rPr lang="en-US" dirty="0"/>
              <a:t>redlines)</a:t>
            </a:r>
          </a:p>
          <a:p>
            <a:pPr marL="514350" indent="-514350">
              <a:buAutoNum type="arabicPeriod"/>
            </a:pPr>
            <a:r>
              <a:rPr lang="ru-RU" dirty="0"/>
              <a:t>Отметьте области касания (</a:t>
            </a:r>
            <a:r>
              <a:rPr lang="en-US" dirty="0" err="1"/>
              <a:t>greenlines</a:t>
            </a:r>
            <a:r>
              <a:rPr lang="en-US" dirty="0"/>
              <a:t>)</a:t>
            </a:r>
            <a:endParaRPr lang="ru-RU" dirty="0"/>
          </a:p>
          <a:p>
            <a:pPr marL="514350" indent="-514350">
              <a:buAutoNum type="arabicPeriod"/>
            </a:pPr>
            <a:r>
              <a:rPr lang="ru-RU" dirty="0"/>
              <a:t>Нанесите интерфейс голосового общения (</a:t>
            </a:r>
            <a:r>
              <a:rPr lang="en-US" dirty="0"/>
              <a:t>blue)</a:t>
            </a:r>
          </a:p>
          <a:p>
            <a:pPr marL="514350" indent="-514350">
              <a:buAutoNum type="arabicPeriod"/>
            </a:pPr>
            <a:endParaRPr lang="ru-RU" dirty="0"/>
          </a:p>
          <a:p>
            <a:pPr marL="514350" indent="-514350">
              <a:buAutoNum type="arabicPeriod"/>
            </a:pPr>
            <a:endParaRPr lang="ru-RU" dirty="0"/>
          </a:p>
        </p:txBody>
      </p:sp>
      <p:sp>
        <p:nvSpPr>
          <p:cNvPr id="10" name="Oval 9"/>
          <p:cNvSpPr/>
          <p:nvPr/>
        </p:nvSpPr>
        <p:spPr>
          <a:xfrm>
            <a:off x="9696000" y="542144"/>
            <a:ext cx="1800000" cy="18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accent1">
                    <a:lumMod val="20000"/>
                    <a:lumOff val="80000"/>
                  </a:schemeClr>
                </a:solidFill>
              </a:rPr>
              <a:t>ВРЕМЯ</a:t>
            </a:r>
            <a:br>
              <a:rPr lang="ru-RU" dirty="0">
                <a:solidFill>
                  <a:schemeClr val="accent1">
                    <a:lumMod val="20000"/>
                    <a:lumOff val="80000"/>
                  </a:schemeClr>
                </a:solidFill>
              </a:rPr>
            </a:br>
            <a:r>
              <a:rPr lang="ru-RU" dirty="0">
                <a:solidFill>
                  <a:schemeClr val="accent1">
                    <a:lumMod val="20000"/>
                    <a:lumOff val="80000"/>
                  </a:schemeClr>
                </a:solidFill>
              </a:rPr>
              <a:t>15 минут</a:t>
            </a:r>
          </a:p>
        </p:txBody>
      </p:sp>
      <p:sp>
        <p:nvSpPr>
          <p:cNvPr id="2" name="Rectangle 1"/>
          <p:cNvSpPr/>
          <p:nvPr/>
        </p:nvSpPr>
        <p:spPr>
          <a:xfrm>
            <a:off x="8076000" y="632144"/>
            <a:ext cx="1260000" cy="16200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9" name="Rectangle 8"/>
          <p:cNvSpPr/>
          <p:nvPr/>
        </p:nvSpPr>
        <p:spPr>
          <a:xfrm>
            <a:off x="8379113" y="632144"/>
            <a:ext cx="793163" cy="1620000"/>
          </a:xfrm>
          <a:prstGeom prst="rect">
            <a:avLst/>
          </a:prstGeom>
          <a:solidFill>
            <a:schemeClr val="accent5">
              <a:lumMod val="5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5">
                  <a:lumMod val="20000"/>
                  <a:lumOff val="80000"/>
                </a:schemeClr>
              </a:solidFill>
            </a:endParaRPr>
          </a:p>
        </p:txBody>
      </p:sp>
      <p:sp>
        <p:nvSpPr>
          <p:cNvPr id="11" name="Rectangle 10"/>
          <p:cNvSpPr/>
          <p:nvPr/>
        </p:nvSpPr>
        <p:spPr>
          <a:xfrm>
            <a:off x="8679922" y="632144"/>
            <a:ext cx="651584" cy="1620000"/>
          </a:xfrm>
          <a:prstGeom prst="rect">
            <a:avLst/>
          </a:prstGeom>
          <a:solidFill>
            <a:schemeClr val="accent5">
              <a:lumMod val="75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12" name="TextBox 11"/>
          <p:cNvSpPr txBox="1"/>
          <p:nvPr/>
        </p:nvSpPr>
        <p:spPr>
          <a:xfrm>
            <a:off x="8135191" y="1288144"/>
            <a:ext cx="184731" cy="369332"/>
          </a:xfrm>
          <a:prstGeom prst="rect">
            <a:avLst/>
          </a:prstGeom>
          <a:noFill/>
        </p:spPr>
        <p:txBody>
          <a:bodyPr wrap="none" rtlCol="0">
            <a:spAutoFit/>
          </a:bodyPr>
          <a:lstStyle/>
          <a:p>
            <a:endParaRPr lang="ru-RU" dirty="0">
              <a:solidFill>
                <a:schemeClr val="accent3">
                  <a:lumMod val="20000"/>
                  <a:lumOff val="80000"/>
                </a:schemeClr>
              </a:solidFill>
            </a:endParaRPr>
          </a:p>
        </p:txBody>
      </p:sp>
      <p:sp>
        <p:nvSpPr>
          <p:cNvPr id="14" name="TextBox 13"/>
          <p:cNvSpPr txBox="1"/>
          <p:nvPr/>
        </p:nvSpPr>
        <p:spPr>
          <a:xfrm>
            <a:off x="8556831" y="698864"/>
            <a:ext cx="184731" cy="369332"/>
          </a:xfrm>
          <a:prstGeom prst="rect">
            <a:avLst/>
          </a:prstGeom>
          <a:noFill/>
        </p:spPr>
        <p:txBody>
          <a:bodyPr wrap="none" rtlCol="0">
            <a:spAutoFit/>
          </a:bodyPr>
          <a:lstStyle/>
          <a:p>
            <a:endParaRPr lang="ru-RU" dirty="0">
              <a:solidFill>
                <a:schemeClr val="accent3">
                  <a:lumMod val="20000"/>
                  <a:lumOff val="80000"/>
                </a:schemeClr>
              </a:solidFill>
            </a:endParaRPr>
          </a:p>
        </p:txBody>
      </p:sp>
      <p:sp>
        <p:nvSpPr>
          <p:cNvPr id="15" name="TextBox 14"/>
          <p:cNvSpPr txBox="1"/>
          <p:nvPr/>
        </p:nvSpPr>
        <p:spPr>
          <a:xfrm>
            <a:off x="8343641" y="1288144"/>
            <a:ext cx="309700" cy="369332"/>
          </a:xfrm>
          <a:prstGeom prst="rect">
            <a:avLst/>
          </a:prstGeom>
          <a:noFill/>
        </p:spPr>
        <p:txBody>
          <a:bodyPr wrap="none" rtlCol="0">
            <a:spAutoFit/>
          </a:bodyPr>
          <a:lstStyle/>
          <a:p>
            <a:r>
              <a:rPr lang="ru-RU" dirty="0">
                <a:solidFill>
                  <a:schemeClr val="accent5">
                    <a:lumMod val="20000"/>
                    <a:lumOff val="80000"/>
                  </a:schemeClr>
                </a:solidFill>
              </a:rPr>
              <a:t>2</a:t>
            </a:r>
          </a:p>
        </p:txBody>
      </p:sp>
      <p:sp>
        <p:nvSpPr>
          <p:cNvPr id="16" name="TextBox 15"/>
          <p:cNvSpPr txBox="1"/>
          <p:nvPr/>
        </p:nvSpPr>
        <p:spPr>
          <a:xfrm>
            <a:off x="8556831" y="1801224"/>
            <a:ext cx="184731" cy="369332"/>
          </a:xfrm>
          <a:prstGeom prst="rect">
            <a:avLst/>
          </a:prstGeom>
          <a:noFill/>
        </p:spPr>
        <p:txBody>
          <a:bodyPr wrap="none" rtlCol="0">
            <a:spAutoFit/>
          </a:bodyPr>
          <a:lstStyle/>
          <a:p>
            <a:endParaRPr lang="ru-RU" dirty="0">
              <a:solidFill>
                <a:schemeClr val="accent3">
                  <a:lumMod val="20000"/>
                  <a:lumOff val="80000"/>
                </a:schemeClr>
              </a:solidFill>
            </a:endParaRPr>
          </a:p>
        </p:txBody>
      </p:sp>
      <p:sp>
        <p:nvSpPr>
          <p:cNvPr id="18" name="TextBox 17"/>
          <p:cNvSpPr txBox="1"/>
          <p:nvPr/>
        </p:nvSpPr>
        <p:spPr>
          <a:xfrm>
            <a:off x="8712532" y="1288144"/>
            <a:ext cx="309700" cy="369332"/>
          </a:xfrm>
          <a:prstGeom prst="rect">
            <a:avLst/>
          </a:prstGeom>
          <a:noFill/>
        </p:spPr>
        <p:txBody>
          <a:bodyPr wrap="none" rtlCol="0">
            <a:spAutoFit/>
          </a:bodyPr>
          <a:lstStyle/>
          <a:p>
            <a:r>
              <a:rPr lang="ru-RU" dirty="0">
                <a:solidFill>
                  <a:schemeClr val="accent5">
                    <a:lumMod val="20000"/>
                    <a:lumOff val="80000"/>
                  </a:schemeClr>
                </a:solidFill>
              </a:rPr>
              <a:t>3</a:t>
            </a:r>
          </a:p>
        </p:txBody>
      </p:sp>
      <p:sp>
        <p:nvSpPr>
          <p:cNvPr id="22" name="TextBox 21"/>
          <p:cNvSpPr txBox="1"/>
          <p:nvPr/>
        </p:nvSpPr>
        <p:spPr>
          <a:xfrm>
            <a:off x="8074979" y="1288144"/>
            <a:ext cx="309700" cy="369332"/>
          </a:xfrm>
          <a:prstGeom prst="rect">
            <a:avLst/>
          </a:prstGeom>
          <a:noFill/>
        </p:spPr>
        <p:txBody>
          <a:bodyPr wrap="none" rtlCol="0">
            <a:spAutoFit/>
          </a:bodyPr>
          <a:lstStyle/>
          <a:p>
            <a:r>
              <a:rPr lang="ru-RU" dirty="0">
                <a:solidFill>
                  <a:schemeClr val="accent5">
                    <a:lumMod val="20000"/>
                    <a:lumOff val="80000"/>
                  </a:schemeClr>
                </a:solidFill>
              </a:rPr>
              <a:t>1</a:t>
            </a:r>
          </a:p>
        </p:txBody>
      </p:sp>
      <p:sp>
        <p:nvSpPr>
          <p:cNvPr id="23" name="Rectangle 22"/>
          <p:cNvSpPr/>
          <p:nvPr/>
        </p:nvSpPr>
        <p:spPr>
          <a:xfrm>
            <a:off x="9013341" y="629968"/>
            <a:ext cx="336653" cy="1620000"/>
          </a:xfrm>
          <a:prstGeom prst="rect">
            <a:avLst/>
          </a:prstGeom>
          <a:solidFill>
            <a:schemeClr val="accent5"/>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
        <p:nvSpPr>
          <p:cNvPr id="24" name="TextBox 23"/>
          <p:cNvSpPr txBox="1"/>
          <p:nvPr/>
        </p:nvSpPr>
        <p:spPr>
          <a:xfrm>
            <a:off x="9037652" y="1288144"/>
            <a:ext cx="309700" cy="369332"/>
          </a:xfrm>
          <a:prstGeom prst="rect">
            <a:avLst/>
          </a:prstGeom>
          <a:noFill/>
        </p:spPr>
        <p:txBody>
          <a:bodyPr wrap="none" rtlCol="0">
            <a:spAutoFit/>
          </a:bodyPr>
          <a:lstStyle/>
          <a:p>
            <a:r>
              <a:rPr lang="ru-RU" dirty="0">
                <a:solidFill>
                  <a:schemeClr val="accent5">
                    <a:lumMod val="20000"/>
                    <a:lumOff val="80000"/>
                  </a:schemeClr>
                </a:solidFill>
              </a:rPr>
              <a:t>4</a:t>
            </a:r>
          </a:p>
        </p:txBody>
      </p:sp>
    </p:spTree>
    <p:extLst>
      <p:ext uri="{BB962C8B-B14F-4D97-AF65-F5344CB8AC3E}">
        <p14:creationId xmlns:p14="http://schemas.microsoft.com/office/powerpoint/2010/main" val="4217551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a:t>Дизайн для </a:t>
            </a:r>
            <a:r>
              <a:rPr lang="en-US" dirty="0"/>
              <a:t>Windows 10</a:t>
            </a:r>
          </a:p>
          <a:p>
            <a:pPr lvl="1"/>
            <a:r>
              <a:rPr lang="ru-RU" dirty="0">
                <a:hlinkClick r:id="rId2"/>
              </a:rPr>
              <a:t>Портал по дизайну и </a:t>
            </a:r>
            <a:r>
              <a:rPr lang="en-US" dirty="0">
                <a:hlinkClick r:id="rId2"/>
              </a:rPr>
              <a:t>UI</a:t>
            </a:r>
            <a:endParaRPr lang="en-US" dirty="0"/>
          </a:p>
          <a:p>
            <a:pPr lvl="1"/>
            <a:r>
              <a:rPr lang="ru-RU" dirty="0">
                <a:hlinkClick r:id="rId3"/>
              </a:rPr>
              <a:t>Шаблоны по дизайну</a:t>
            </a:r>
            <a:endParaRPr lang="ru-RU" dirty="0"/>
          </a:p>
          <a:p>
            <a:pPr lvl="1"/>
            <a:r>
              <a:rPr lang="en-US" dirty="0">
                <a:hlinkClick r:id="rId4"/>
              </a:rPr>
              <a:t>Microsoft Design Language</a:t>
            </a:r>
            <a:r>
              <a:rPr lang="en-US" dirty="0"/>
              <a:t> (pdf)</a:t>
            </a:r>
          </a:p>
          <a:p>
            <a:pPr lvl="1"/>
            <a:r>
              <a:rPr lang="en-US" dirty="0">
                <a:hlinkClick r:id="rId5"/>
              </a:rPr>
              <a:t>Designing Universal Windows Apps: Creating Beautiful and Engaging Experiences on Windows 10 </a:t>
            </a:r>
            <a:r>
              <a:rPr lang="en-US" dirty="0"/>
              <a:t>(Video, Build 2016)</a:t>
            </a:r>
            <a:endParaRPr lang="ru-RU" dirty="0"/>
          </a:p>
        </p:txBody>
      </p:sp>
    </p:spTree>
    <p:extLst>
      <p:ext uri="{BB962C8B-B14F-4D97-AF65-F5344CB8AC3E}">
        <p14:creationId xmlns:p14="http://schemas.microsoft.com/office/powerpoint/2010/main" val="3556684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Перерыв</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916116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2. </a:t>
            </a:r>
            <a:r>
              <a:rPr lang="en-US" dirty="0"/>
              <a:t>Continuum Design</a:t>
            </a:r>
            <a:endParaRPr lang="ru-RU" dirty="0"/>
          </a:p>
        </p:txBody>
      </p:sp>
      <p:sp>
        <p:nvSpPr>
          <p:cNvPr id="9" name="Subtitle 8"/>
          <p:cNvSpPr>
            <a:spLocks noGrp="1"/>
          </p:cNvSpPr>
          <p:nvPr>
            <p:ph type="subTitle" idx="1"/>
          </p:nvPr>
        </p:nvSpPr>
        <p:spPr/>
        <p:txBody>
          <a:bodyPr/>
          <a:lstStyle/>
          <a:p>
            <a:r>
              <a:rPr lang="ru-RU" dirty="0"/>
              <a:t>2.1. Введение</a:t>
            </a:r>
          </a:p>
        </p:txBody>
      </p:sp>
    </p:spTree>
    <p:extLst>
      <p:ext uri="{BB962C8B-B14F-4D97-AF65-F5344CB8AC3E}">
        <p14:creationId xmlns:p14="http://schemas.microsoft.com/office/powerpoint/2010/main" val="3765149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Continuum</a:t>
            </a:r>
            <a:endParaRPr lang="ru-RU" dirty="0"/>
          </a:p>
        </p:txBody>
      </p:sp>
      <p:sp>
        <p:nvSpPr>
          <p:cNvPr id="5" name="Subtitle 4"/>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290159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611" b="14679"/>
          <a:stretch/>
        </p:blipFill>
        <p:spPr>
          <a:xfrm>
            <a:off x="778" y="487"/>
            <a:ext cx="12190444" cy="6857125"/>
          </a:xfrm>
          <a:prstGeom prst="rect">
            <a:avLst/>
          </a:prstGeom>
        </p:spPr>
      </p:pic>
      <p:sp>
        <p:nvSpPr>
          <p:cNvPr id="7" name="Content Placeholder 2"/>
          <p:cNvSpPr txBox="1">
            <a:spLocks/>
          </p:cNvSpPr>
          <p:nvPr/>
        </p:nvSpPr>
        <p:spPr>
          <a:xfrm>
            <a:off x="2031104" y="1894460"/>
            <a:ext cx="9438759" cy="4639823"/>
          </a:xfrm>
          <a:prstGeom prst="rect">
            <a:avLst/>
          </a:prstGeom>
        </p:spPr>
        <p:txBody>
          <a:bodyPr vert="horz" lIns="82807" tIns="41404" rIns="82807" bIns="4140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97">
              <a:buNone/>
              <a:defRPr/>
            </a:pPr>
            <a:endParaRPr lang="en-US" sz="1630" dirty="0">
              <a:solidFill>
                <a:srgbClr val="FFFFFF"/>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140962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t="6535" b="6535"/>
          <a:stretch/>
        </p:blipFill>
        <p:spPr>
          <a:xfrm>
            <a:off x="778" y="438"/>
            <a:ext cx="12190444" cy="6857126"/>
          </a:xfrm>
          <a:prstGeom prst="rect">
            <a:avLst/>
          </a:prstGeom>
        </p:spPr>
      </p:pic>
      <p:sp>
        <p:nvSpPr>
          <p:cNvPr id="5" name="Title 1"/>
          <p:cNvSpPr txBox="1">
            <a:spLocks/>
          </p:cNvSpPr>
          <p:nvPr/>
        </p:nvSpPr>
        <p:spPr>
          <a:xfrm>
            <a:off x="269986" y="289961"/>
            <a:ext cx="11654353" cy="899537"/>
          </a:xfrm>
          <a:prstGeom prst="rect">
            <a:avLst/>
          </a:prstGeom>
        </p:spPr>
        <p:txBody>
          <a:bodyPr vert="horz" wrap="square" lIns="143428" tIns="89642" rIns="143428" bIns="89642" rtlCol="0" anchor="t">
            <a:noAutofit/>
          </a:bodyPr>
          <a:lstStyle>
            <a:lvl1pPr algn="l" defTabSz="932649" rtl="0" eaLnBrk="1" latinLnBrk="0" hangingPunct="1">
              <a:lnSpc>
                <a:spcPct val="90000"/>
              </a:lnSpc>
              <a:spcBef>
                <a:spcPct val="0"/>
              </a:spcBef>
              <a:buNone/>
              <a:defRPr lang="en-US" sz="36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defTabSz="914276">
              <a:defRPr/>
            </a:pPr>
            <a:r>
              <a:rPr lang="en-US" sz="3529" spc="-100">
                <a:gradFill>
                  <a:gsLst>
                    <a:gs pos="1250">
                      <a:srgbClr val="0078D7"/>
                    </a:gs>
                    <a:gs pos="100000">
                      <a:srgbClr val="0078D7"/>
                    </a:gs>
                  </a:gsLst>
                  <a:lin ang="5400000" scaled="0"/>
                </a:gradFill>
                <a:latin typeface="Segoe UI Light"/>
              </a:rPr>
              <a:t>Marketplace</a:t>
            </a:r>
          </a:p>
        </p:txBody>
      </p:sp>
    </p:spTree>
    <p:extLst>
      <p:ext uri="{BB962C8B-B14F-4D97-AF65-F5344CB8AC3E}">
        <p14:creationId xmlns:p14="http://schemas.microsoft.com/office/powerpoint/2010/main" val="4713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t="6535" b="6535"/>
          <a:stretch/>
        </p:blipFill>
        <p:spPr>
          <a:xfrm>
            <a:off x="778" y="439"/>
            <a:ext cx="12190444" cy="6857124"/>
          </a:xfrm>
          <a:prstGeom prst="rect">
            <a:avLst/>
          </a:prstGeom>
        </p:spPr>
      </p:pic>
      <p:sp>
        <p:nvSpPr>
          <p:cNvPr id="5" name="Title 1"/>
          <p:cNvSpPr txBox="1">
            <a:spLocks/>
          </p:cNvSpPr>
          <p:nvPr/>
        </p:nvSpPr>
        <p:spPr>
          <a:xfrm>
            <a:off x="269986" y="289961"/>
            <a:ext cx="11654353" cy="899537"/>
          </a:xfrm>
          <a:prstGeom prst="rect">
            <a:avLst/>
          </a:prstGeom>
        </p:spPr>
        <p:txBody>
          <a:bodyPr vert="horz" wrap="square" lIns="143428" tIns="89642" rIns="143428" bIns="89642" rtlCol="0" anchor="t">
            <a:noAutofit/>
          </a:bodyPr>
          <a:lstStyle>
            <a:lvl1pPr algn="l" defTabSz="932649" rtl="0" eaLnBrk="1" latinLnBrk="0" hangingPunct="1">
              <a:lnSpc>
                <a:spcPct val="90000"/>
              </a:lnSpc>
              <a:spcBef>
                <a:spcPct val="0"/>
              </a:spcBef>
              <a:buNone/>
              <a:defRPr lang="en-US" sz="3600"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defTabSz="914276">
              <a:defRPr/>
            </a:pPr>
            <a:r>
              <a:rPr lang="en-US" sz="3529" spc="-100">
                <a:gradFill>
                  <a:gsLst>
                    <a:gs pos="1250">
                      <a:srgbClr val="0078D7"/>
                    </a:gs>
                    <a:gs pos="100000">
                      <a:srgbClr val="0078D7"/>
                    </a:gs>
                  </a:gsLst>
                  <a:lin ang="5400000" scaled="0"/>
                </a:gradFill>
                <a:latin typeface="Segoe UI Light"/>
              </a:rPr>
              <a:t>Education</a:t>
            </a:r>
          </a:p>
        </p:txBody>
      </p:sp>
    </p:spTree>
    <p:extLst>
      <p:ext uri="{BB962C8B-B14F-4D97-AF65-F5344CB8AC3E}">
        <p14:creationId xmlns:p14="http://schemas.microsoft.com/office/powerpoint/2010/main" val="192113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DevCon 2016">
      <a:dk1>
        <a:srgbClr val="000000"/>
      </a:dk1>
      <a:lt1>
        <a:sysClr val="window" lastClr="FFFFFF"/>
      </a:lt1>
      <a:dk2>
        <a:srgbClr val="00984A"/>
      </a:dk2>
      <a:lt2>
        <a:srgbClr val="D2D2D2"/>
      </a:lt2>
      <a:accent1>
        <a:srgbClr val="0078D7"/>
      </a:accent1>
      <a:accent2>
        <a:srgbClr val="00BCF2"/>
      </a:accent2>
      <a:accent3>
        <a:srgbClr val="5C2D91"/>
      </a:accent3>
      <a:accent4>
        <a:srgbClr val="D83B01"/>
      </a:accent4>
      <a:accent5>
        <a:srgbClr val="00B294"/>
      </a:accent5>
      <a:accent6>
        <a:srgbClr val="585858"/>
      </a:accent6>
      <a:hlink>
        <a:srgbClr val="00BCF2"/>
      </a:hlink>
      <a:folHlink>
        <a:srgbClr val="B4A0FF"/>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bg1">
              <a:lumMod val="50000"/>
            </a:schemeClr>
          </a:solidFill>
          <a:headEnd type="none" w="med" len="med"/>
          <a:tailEnd type="non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10_16-9_WHITE_v04.potx" id="{645D0489-7B2A-4836-8D6C-ABC594C7BEE4}" vid="{31BA7C4A-4B66-4EEF-89C5-7BC4EF5BE5F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1934</TotalTime>
  <Words>1123</Words>
  <Application>Microsoft Office PowerPoint</Application>
  <PresentationFormat>Widescreen</PresentationFormat>
  <Paragraphs>237</Paragraphs>
  <Slides>49</Slides>
  <Notes>16</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49</vt:i4>
      </vt:variant>
    </vt:vector>
  </HeadingPairs>
  <TitlesOfParts>
    <vt:vector size="62" baseType="lpstr">
      <vt:lpstr>Microsoft JhengHei</vt:lpstr>
      <vt:lpstr>Aktiv Grotesk Hairline</vt:lpstr>
      <vt:lpstr>Arial</vt:lpstr>
      <vt:lpstr>Calibri</vt:lpstr>
      <vt:lpstr>Consolas</vt:lpstr>
      <vt:lpstr>Segoe MDL2 Assets</vt:lpstr>
      <vt:lpstr>Segoe UI</vt:lpstr>
      <vt:lpstr>Segoe UI Light</vt:lpstr>
      <vt:lpstr>Segoe UI Semibold</vt:lpstr>
      <vt:lpstr>Wingdings</vt:lpstr>
      <vt:lpstr>Office Theme</vt:lpstr>
      <vt:lpstr>1_Office Theme</vt:lpstr>
      <vt:lpstr>Windows 10 Brand Template 16x9</vt:lpstr>
      <vt:lpstr>PowerPoint Presentation</vt:lpstr>
      <vt:lpstr>Дизайн приложений под Windows 10 для тех, кому не все равно</vt:lpstr>
      <vt:lpstr>2. Continuum Design</vt:lpstr>
      <vt:lpstr>Continuum  Design</vt:lpstr>
      <vt:lpstr>2. Continuum Design</vt:lpstr>
      <vt:lpstr>Continuum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Еще один экран</vt:lpstr>
      <vt:lpstr>2. Continuum Design</vt:lpstr>
      <vt:lpstr>Упражнение 6 Карта путешествий</vt:lpstr>
      <vt:lpstr>Упражнение 7 Слои путешествий</vt:lpstr>
      <vt:lpstr>2. Continuum Design</vt:lpstr>
      <vt:lpstr>PowerPoint Presentation</vt:lpstr>
      <vt:lpstr>PowerPoint Presentation</vt:lpstr>
      <vt:lpstr>PowerPoint Presentation</vt:lpstr>
      <vt:lpstr>PowerPoint Presentation</vt:lpstr>
      <vt:lpstr>Масштабирование</vt:lpstr>
      <vt:lpstr>PowerPoint Presentation</vt:lpstr>
      <vt:lpstr>PowerPoint Presentation</vt:lpstr>
      <vt:lpstr>PowerPoint Presentation</vt:lpstr>
      <vt:lpstr>Notifications Visualizer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Элементы управления</vt:lpstr>
      <vt:lpstr>PowerPoint Presentation</vt:lpstr>
      <vt:lpstr>PowerPoint Presentation</vt:lpstr>
      <vt:lpstr>Упражнение 8 Слои интерфейса</vt:lpstr>
      <vt:lpstr>PowerPoint Presentation</vt:lpstr>
      <vt:lpstr>Перерыв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Konstantin Kichinsky</cp:lastModifiedBy>
  <cp:revision>100</cp:revision>
  <dcterms:created xsi:type="dcterms:W3CDTF">2016-04-14T10:53:52Z</dcterms:created>
  <dcterms:modified xsi:type="dcterms:W3CDTF">2016-05-31T21:42:43Z</dcterms:modified>
</cp:coreProperties>
</file>